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90" r:id="rId4"/>
    <p:sldId id="296" r:id="rId5"/>
    <p:sldId id="297" r:id="rId6"/>
    <p:sldId id="298" r:id="rId7"/>
    <p:sldId id="278" r:id="rId8"/>
    <p:sldId id="284" r:id="rId9"/>
    <p:sldId id="291" r:id="rId10"/>
    <p:sldId id="293" r:id="rId11"/>
    <p:sldId id="287" r:id="rId12"/>
    <p:sldId id="300" r:id="rId13"/>
    <p:sldId id="299" r:id="rId14"/>
    <p:sldId id="302" r:id="rId15"/>
    <p:sldId id="303" r:id="rId16"/>
    <p:sldId id="304" r:id="rId17"/>
    <p:sldId id="301" r:id="rId18"/>
    <p:sldId id="305" r:id="rId19"/>
    <p:sldId id="306" r:id="rId20"/>
    <p:sldId id="307" r:id="rId21"/>
    <p:sldId id="309" r:id="rId22"/>
    <p:sldId id="310" r:id="rId23"/>
    <p:sldId id="311" r:id="rId24"/>
    <p:sldId id="312" r:id="rId25"/>
    <p:sldId id="283" r:id="rId26"/>
    <p:sldId id="308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B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32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E06-2927-4DED-B110-203AC71F080A}" type="datetimeFigureOut">
              <a:rPr lang="fr-CH" smtClean="0"/>
              <a:t>13.09.2016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A99B-5591-4FC2-874B-E609A2D4B807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45919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E06-2927-4DED-B110-203AC71F080A}" type="datetimeFigureOut">
              <a:rPr lang="fr-CH" smtClean="0"/>
              <a:t>13.09.2016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A99B-5591-4FC2-874B-E609A2D4B807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4949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E06-2927-4DED-B110-203AC71F080A}" type="datetimeFigureOut">
              <a:rPr lang="fr-CH" smtClean="0"/>
              <a:t>13.09.2016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A99B-5591-4FC2-874B-E609A2D4B807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39533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E06-2927-4DED-B110-203AC71F080A}" type="datetimeFigureOut">
              <a:rPr lang="fr-CH" smtClean="0"/>
              <a:t>13.09.2016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A99B-5591-4FC2-874B-E609A2D4B807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38452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E06-2927-4DED-B110-203AC71F080A}" type="datetimeFigureOut">
              <a:rPr lang="fr-CH" smtClean="0"/>
              <a:t>13.09.2016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A99B-5591-4FC2-874B-E609A2D4B807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60747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E06-2927-4DED-B110-203AC71F080A}" type="datetimeFigureOut">
              <a:rPr lang="fr-CH" smtClean="0"/>
              <a:t>13.09.2016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A99B-5591-4FC2-874B-E609A2D4B807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65648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E06-2927-4DED-B110-203AC71F080A}" type="datetimeFigureOut">
              <a:rPr lang="fr-CH" smtClean="0"/>
              <a:t>13.09.2016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A99B-5591-4FC2-874B-E609A2D4B807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04767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E06-2927-4DED-B110-203AC71F080A}" type="datetimeFigureOut">
              <a:rPr lang="fr-CH" smtClean="0"/>
              <a:t>13.09.2016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A99B-5591-4FC2-874B-E609A2D4B807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208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E06-2927-4DED-B110-203AC71F080A}" type="datetimeFigureOut">
              <a:rPr lang="fr-CH" smtClean="0"/>
              <a:t>13.09.2016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A99B-5591-4FC2-874B-E609A2D4B807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08446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E06-2927-4DED-B110-203AC71F080A}" type="datetimeFigureOut">
              <a:rPr lang="fr-CH" smtClean="0"/>
              <a:t>13.09.2016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A99B-5591-4FC2-874B-E609A2D4B807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61186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18E06-2927-4DED-B110-203AC71F080A}" type="datetimeFigureOut">
              <a:rPr lang="fr-CH" smtClean="0"/>
              <a:t>13.09.2016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5A99B-5591-4FC2-874B-E609A2D4B807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62148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18E06-2927-4DED-B110-203AC71F080A}" type="datetimeFigureOut">
              <a:rPr lang="fr-CH" smtClean="0"/>
              <a:t>13.09.2016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5A99B-5591-4FC2-874B-E609A2D4B807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9156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upport.empatica.com/hc/en-us/articles/203005295-Have-you-done-comparative-studies-or-validation-on-Electrodermal-activity-sensor-" TargetMode="Externa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support.empatica.com/hc/en-us/articles/200293658-Have-you-done-comparative-studies-or-validation-of-the-heart-rate-obtained-from-the-E3-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470025"/>
          </a:xfrm>
        </p:spPr>
        <p:txBody>
          <a:bodyPr/>
          <a:lstStyle/>
          <a:p>
            <a:r>
              <a:rPr lang="fr-FR" dirty="0" err="1" smtClean="0"/>
              <a:t>Physiological</a:t>
            </a:r>
            <a:r>
              <a:rPr lang="fr-FR" dirty="0" smtClean="0"/>
              <a:t> </a:t>
            </a:r>
            <a:r>
              <a:rPr lang="fr-FR" dirty="0" err="1" smtClean="0"/>
              <a:t>wristband</a:t>
            </a:r>
            <a:endParaRPr lang="fr-C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2204864"/>
            <a:ext cx="6400800" cy="864096"/>
          </a:xfrm>
        </p:spPr>
        <p:txBody>
          <a:bodyPr/>
          <a:lstStyle/>
          <a:p>
            <a:r>
              <a:rPr lang="fr-FR" dirty="0" err="1" smtClean="0"/>
              <a:t>Empatica</a:t>
            </a:r>
            <a:r>
              <a:rPr lang="fr-FR" dirty="0" smtClean="0"/>
              <a:t> e4</a:t>
            </a:r>
            <a:endParaRPr lang="fr-C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08920"/>
            <a:ext cx="3589585" cy="395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411560" y="6453336"/>
            <a:ext cx="6400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R. Neveu, July 2016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402993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156765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 err="1" smtClean="0"/>
              <a:t>Comparison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with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Biopac</a:t>
            </a:r>
            <a:r>
              <a:rPr lang="fr-FR" sz="2200" b="1" dirty="0" smtClean="0"/>
              <a:t> for </a:t>
            </a:r>
            <a:r>
              <a:rPr lang="fr-FR" sz="2200" b="1" dirty="0" err="1" smtClean="0"/>
              <a:t>subject</a:t>
            </a:r>
            <a:r>
              <a:rPr lang="fr-FR" sz="2200" b="1" dirty="0" smtClean="0"/>
              <a:t> 1 (10 </a:t>
            </a:r>
            <a:r>
              <a:rPr lang="fr-FR" sz="2200" b="1" dirty="0" err="1" smtClean="0"/>
              <a:t>deep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breaths</a:t>
            </a:r>
            <a:r>
              <a:rPr lang="fr-FR" sz="2200" b="1" dirty="0"/>
              <a:t>, </a:t>
            </a:r>
            <a:r>
              <a:rPr lang="fr-FR" sz="2200" b="1" dirty="0" err="1"/>
              <a:t>units</a:t>
            </a:r>
            <a:r>
              <a:rPr lang="fr-FR" sz="2200" b="1" dirty="0"/>
              <a:t> in micro siemens </a:t>
            </a:r>
            <a:r>
              <a:rPr lang="fr-FR" sz="2200" b="1" dirty="0" err="1"/>
              <a:t>after</a:t>
            </a:r>
            <a:r>
              <a:rPr lang="fr-FR" sz="2200" b="1" dirty="0"/>
              <a:t> </a:t>
            </a:r>
            <a:r>
              <a:rPr lang="fr-FR" sz="2200" b="1" dirty="0" err="1"/>
              <a:t>detrending</a:t>
            </a:r>
            <a:r>
              <a:rPr lang="fr-FR" sz="2200" b="1" dirty="0"/>
              <a:t>, </a:t>
            </a:r>
            <a:r>
              <a:rPr lang="fr-FR" sz="2200" b="1" dirty="0" err="1"/>
              <a:t>mean</a:t>
            </a:r>
            <a:r>
              <a:rPr lang="fr-FR" sz="2200" b="1" dirty="0"/>
              <a:t> and SEM </a:t>
            </a:r>
            <a:r>
              <a:rPr lang="fr-FR" sz="2200" b="1" dirty="0" err="1"/>
              <a:t>reported</a:t>
            </a:r>
            <a:r>
              <a:rPr lang="fr-FR" sz="2200" b="1" dirty="0"/>
              <a:t>)):</a:t>
            </a:r>
            <a:endParaRPr lang="fr-FR" sz="2200" b="1" dirty="0" smtClean="0"/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-2342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Data quality check: SCR results (3)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6224118" cy="29840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149080"/>
            <a:ext cx="5347457" cy="2563773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79512" y="4171512"/>
            <a:ext cx="3744416" cy="1410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/>
              <a:buChar char="Þ"/>
            </a:pPr>
            <a:r>
              <a:rPr lang="fr-FR" sz="2200" b="1" dirty="0" smtClean="0"/>
              <a:t>It </a:t>
            </a:r>
            <a:r>
              <a:rPr lang="fr-FR" sz="2200" b="1" dirty="0" err="1" smtClean="0"/>
              <a:t>is</a:t>
            </a:r>
            <a:r>
              <a:rPr lang="fr-FR" sz="2200" b="1" dirty="0" smtClean="0"/>
              <a:t> more </a:t>
            </a:r>
            <a:r>
              <a:rPr lang="fr-FR" sz="2200" b="1" dirty="0" err="1" smtClean="0"/>
              <a:t>difficult</a:t>
            </a:r>
            <a:r>
              <a:rPr lang="fr-FR" sz="2200" b="1" dirty="0" smtClean="0"/>
              <a:t> to capture SCR </a:t>
            </a:r>
            <a:r>
              <a:rPr lang="fr-FR" sz="2200" b="1" dirty="0" err="1" smtClean="0"/>
              <a:t>response</a:t>
            </a:r>
            <a:r>
              <a:rPr lang="fr-FR" sz="2200" b="1" dirty="0" smtClean="0"/>
              <a:t> at the </a:t>
            </a:r>
            <a:r>
              <a:rPr lang="fr-FR" sz="2200" b="1" dirty="0" err="1" smtClean="0"/>
              <a:t>wrist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even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with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Biopac</a:t>
            </a:r>
            <a:endParaRPr lang="fr-FR" sz="2200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sz="2200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sz="2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sz="2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sz="2800" dirty="0"/>
          </a:p>
        </p:txBody>
      </p:sp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1" y="5430966"/>
            <a:ext cx="1429271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403648" y="5661247"/>
            <a:ext cx="2664296" cy="93610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2200" b="1" dirty="0" smtClean="0"/>
          </a:p>
          <a:p>
            <a:pPr marL="0" indent="0">
              <a:buNone/>
            </a:pPr>
            <a:r>
              <a:rPr lang="fr-FR" sz="2200" dirty="0">
                <a:hlinkClick r:id="rId5"/>
              </a:rPr>
              <a:t>https://</a:t>
            </a:r>
            <a:r>
              <a:rPr lang="fr-FR" sz="2200" dirty="0" smtClean="0">
                <a:hlinkClick r:id="rId5"/>
              </a:rPr>
              <a:t>support.empatica.com/hc/en-us/articles/203005295-Have-you-done-comparative-studies-or-validation-on-Electrodermal-activity-sensor-</a:t>
            </a:r>
            <a:r>
              <a:rPr lang="fr-FR" sz="2200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28775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70" y="2204864"/>
            <a:ext cx="6908859" cy="3312368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2679" y="1268760"/>
            <a:ext cx="8156765" cy="8640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200" b="1" dirty="0" err="1"/>
              <a:t>S</a:t>
            </a:r>
            <a:r>
              <a:rPr lang="fr-FR" sz="2200" b="1" dirty="0" err="1" smtClean="0"/>
              <a:t>ubstantial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difference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between</a:t>
            </a:r>
            <a:r>
              <a:rPr lang="fr-FR" sz="2200" b="1" dirty="0" smtClean="0"/>
              <a:t> e4 and </a:t>
            </a:r>
            <a:r>
              <a:rPr lang="fr-FR" sz="2200" b="1" dirty="0" err="1" smtClean="0"/>
              <a:t>Biopac</a:t>
            </a:r>
            <a:r>
              <a:rPr lang="fr-FR" sz="2200" b="1" dirty="0" smtClean="0"/>
              <a:t> for the variations in amplitude of the </a:t>
            </a:r>
            <a:r>
              <a:rPr lang="fr-FR" sz="2200" b="1" dirty="0" err="1" smtClean="0"/>
              <a:t>temperature</a:t>
            </a:r>
            <a:r>
              <a:rPr lang="fr-FR" sz="2200" b="1" dirty="0"/>
              <a:t> </a:t>
            </a:r>
            <a:r>
              <a:rPr lang="fr-FR" sz="2200" b="1" dirty="0" smtClean="0"/>
              <a:t>(</a:t>
            </a:r>
            <a:r>
              <a:rPr lang="fr-FR" sz="2200" b="1" dirty="0" err="1" smtClean="0"/>
              <a:t>units</a:t>
            </a:r>
            <a:r>
              <a:rPr lang="fr-FR" sz="2200" b="1" dirty="0" smtClean="0"/>
              <a:t> </a:t>
            </a:r>
            <a:r>
              <a:rPr lang="fr-FR" sz="2200" b="1" dirty="0"/>
              <a:t>in </a:t>
            </a:r>
            <a:r>
              <a:rPr lang="fr-FR" sz="2200" b="1" dirty="0" smtClean="0"/>
              <a:t>°C </a:t>
            </a:r>
            <a:r>
              <a:rPr lang="fr-FR" sz="2200" b="1" dirty="0" err="1"/>
              <a:t>after</a:t>
            </a:r>
            <a:r>
              <a:rPr lang="fr-FR" sz="2200" b="1" dirty="0"/>
              <a:t> </a:t>
            </a:r>
            <a:r>
              <a:rPr lang="fr-FR" sz="2200" b="1" dirty="0" err="1"/>
              <a:t>detrending</a:t>
            </a:r>
            <a:r>
              <a:rPr lang="fr-FR" sz="2200" b="1" dirty="0"/>
              <a:t>, </a:t>
            </a:r>
            <a:r>
              <a:rPr lang="fr-FR" sz="2200" b="1" dirty="0" err="1"/>
              <a:t>mean</a:t>
            </a:r>
            <a:r>
              <a:rPr lang="fr-FR" sz="2200" b="1" dirty="0"/>
              <a:t> and SEM </a:t>
            </a:r>
            <a:r>
              <a:rPr lang="fr-FR" sz="2200" b="1" dirty="0" err="1"/>
              <a:t>reported</a:t>
            </a:r>
            <a:r>
              <a:rPr lang="fr-FR" sz="2200" b="1" dirty="0"/>
              <a:t>):</a:t>
            </a:r>
            <a:endParaRPr lang="fr-FR" sz="2200" b="1" dirty="0" smtClean="0"/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Data quality check: temperature results (1)</a:t>
            </a:r>
            <a:endParaRPr lang="en-US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22460" y="5733256"/>
            <a:ext cx="8156765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200" b="1" dirty="0" smtClean="0"/>
              <a:t>Poor </a:t>
            </a:r>
            <a:r>
              <a:rPr lang="fr-FR" sz="2200" b="1" dirty="0" err="1" smtClean="0"/>
              <a:t>correlation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between</a:t>
            </a:r>
            <a:r>
              <a:rPr lang="fr-FR" sz="2200" b="1" dirty="0" smtClean="0"/>
              <a:t> the </a:t>
            </a:r>
            <a:r>
              <a:rPr lang="fr-FR" sz="2200" b="1" dirty="0" err="1" smtClean="0"/>
              <a:t>two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signals</a:t>
            </a:r>
            <a:r>
              <a:rPr lang="fr-FR" sz="2200" b="1" dirty="0"/>
              <a:t> </a:t>
            </a:r>
            <a:r>
              <a:rPr lang="fr-FR" sz="2200" b="1" dirty="0" smtClean="0"/>
              <a:t>(</a:t>
            </a:r>
            <a:r>
              <a:rPr lang="fr-FR" sz="2200" b="1" dirty="0" err="1" smtClean="0"/>
              <a:t>median</a:t>
            </a:r>
            <a:r>
              <a:rPr lang="fr-FR" sz="2200" b="1" dirty="0" smtClean="0"/>
              <a:t> [min – max]):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200" b="1" dirty="0" smtClean="0"/>
              <a:t>-0.22 [-0.87 – 0.37]</a:t>
            </a:r>
          </a:p>
        </p:txBody>
      </p:sp>
      <p:sp>
        <p:nvSpPr>
          <p:cNvPr id="9" name="Oval 8"/>
          <p:cNvSpPr/>
          <p:nvPr/>
        </p:nvSpPr>
        <p:spPr>
          <a:xfrm>
            <a:off x="1969487" y="3006129"/>
            <a:ext cx="524506" cy="1281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Oval 11"/>
          <p:cNvSpPr/>
          <p:nvPr/>
        </p:nvSpPr>
        <p:spPr>
          <a:xfrm>
            <a:off x="7020272" y="3616425"/>
            <a:ext cx="524506" cy="1281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Oval 13"/>
          <p:cNvSpPr/>
          <p:nvPr/>
        </p:nvSpPr>
        <p:spPr>
          <a:xfrm rot="6155891">
            <a:off x="2831879" y="3011451"/>
            <a:ext cx="524506" cy="1281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4932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226" y="1813074"/>
            <a:ext cx="4680520" cy="399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13074"/>
            <a:ext cx="4104455" cy="399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2679" y="764704"/>
            <a:ext cx="8156765" cy="54431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200" b="1" dirty="0" smtClean="0"/>
              <a:t>Substantial impact of the button press over the signal (here heart rate):</a:t>
            </a:r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-2342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Data quality check: triggers (1)</a:t>
            </a:r>
            <a:endParaRPr lang="en-US" b="1" dirty="0"/>
          </a:p>
        </p:txBody>
      </p:sp>
      <p:sp>
        <p:nvSpPr>
          <p:cNvPr id="9" name="Oval 8"/>
          <p:cNvSpPr/>
          <p:nvPr/>
        </p:nvSpPr>
        <p:spPr>
          <a:xfrm>
            <a:off x="2771800" y="1814240"/>
            <a:ext cx="720080" cy="1281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Oval 11"/>
          <p:cNvSpPr/>
          <p:nvPr/>
        </p:nvSpPr>
        <p:spPr>
          <a:xfrm>
            <a:off x="6660232" y="1916832"/>
            <a:ext cx="1152128" cy="1281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491880" y="2204864"/>
            <a:ext cx="115212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987824" y="5661248"/>
            <a:ext cx="0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380312" y="5661248"/>
            <a:ext cx="0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010111" y="1813074"/>
            <a:ext cx="0" cy="3272110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380312" y="1890753"/>
            <a:ext cx="0" cy="3272110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68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Data quality check: method (3)</a:t>
            </a:r>
            <a:endParaRPr lang="en-US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156765" cy="53571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Method:</a:t>
            </a:r>
          </a:p>
          <a:p>
            <a:r>
              <a:rPr lang="en-US" sz="2800" dirty="0" smtClean="0"/>
              <a:t>Recording with e4 only for a few minutes</a:t>
            </a:r>
          </a:p>
          <a:p>
            <a:r>
              <a:rPr lang="en-US" sz="2800" dirty="0" smtClean="0"/>
              <a:t>Synchronization: with e4 button only</a:t>
            </a:r>
          </a:p>
          <a:p>
            <a:r>
              <a:rPr lang="en-US" sz="2800" dirty="0" smtClean="0"/>
              <a:t>Task 1: 20 high amplitude arm movements vertically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	  20 </a:t>
            </a:r>
            <a:r>
              <a:rPr lang="en-US" sz="2800" dirty="0"/>
              <a:t>high amplitude arm movements </a:t>
            </a:r>
            <a:r>
              <a:rPr lang="en-US" sz="2800" dirty="0" smtClean="0"/>
              <a:t>vertically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       after a flip of 90° of the wrist</a:t>
            </a:r>
          </a:p>
          <a:p>
            <a:pPr marL="0" indent="0">
              <a:buNone/>
            </a:pPr>
            <a:r>
              <a:rPr lang="en-US" sz="2800" dirty="0" smtClean="0"/>
              <a:t>	  20 rotations of the wrist</a:t>
            </a:r>
          </a:p>
          <a:p>
            <a:pPr marL="0" indent="0">
              <a:buNone/>
            </a:pPr>
            <a:r>
              <a:rPr lang="en-US" sz="2800" dirty="0" smtClean="0"/>
              <a:t>	  20 </a:t>
            </a:r>
            <a:r>
              <a:rPr lang="en-US" sz="2800" dirty="0" err="1" smtClean="0"/>
              <a:t>flexions</a:t>
            </a:r>
            <a:r>
              <a:rPr lang="en-US" sz="2800" dirty="0" smtClean="0"/>
              <a:t> of the legs with the wrist fixed</a:t>
            </a:r>
          </a:p>
          <a:p>
            <a:r>
              <a:rPr lang="en-US" sz="2800" dirty="0" smtClean="0"/>
              <a:t>Task 2: lay on the table without wearing for a few minutes then flipped by 90° according to each </a:t>
            </a:r>
            <a:r>
              <a:rPr lang="en-US" sz="2800" dirty="0" err="1" smtClean="0"/>
              <a:t>hyperplan</a:t>
            </a:r>
            <a:r>
              <a:rPr lang="en-US" sz="2800" dirty="0" smtClean="0"/>
              <a:t> of the 3D space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Analyses:</a:t>
            </a:r>
          </a:p>
          <a:p>
            <a:r>
              <a:rPr lang="en-US" sz="2800" dirty="0" smtClean="0"/>
              <a:t>Computation of means and SD over period defined between two consecutive time stamps</a:t>
            </a:r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31330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452454"/>
              </p:ext>
            </p:extLst>
          </p:nvPr>
        </p:nvGraphicFramePr>
        <p:xfrm>
          <a:off x="374849" y="1952836"/>
          <a:ext cx="8229599" cy="2195553"/>
        </p:xfrm>
        <a:graphic>
          <a:graphicData uri="http://schemas.openxmlformats.org/drawingml/2006/table">
            <a:tbl>
              <a:tblPr/>
              <a:tblGrid>
                <a:gridCol w="2962671"/>
                <a:gridCol w="1008112"/>
                <a:gridCol w="1121833"/>
                <a:gridCol w="1050405"/>
                <a:gridCol w="1002013"/>
                <a:gridCol w="1084565"/>
              </a:tblGrid>
              <a:tr h="213719">
                <a:tc>
                  <a:txBody>
                    <a:bodyPr/>
                    <a:lstStyle/>
                    <a:p>
                      <a:pPr algn="l" fontAlgn="b"/>
                      <a:endParaRPr lang="fr-CH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Module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Heart</a:t>
                      </a:r>
                      <a:r>
                        <a:rPr lang="fr-CH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CH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rate (beats per minutes)</a:t>
                      </a:r>
                      <a:endParaRPr lang="fr-CH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533">
                <a:tc>
                  <a:txBody>
                    <a:bodyPr/>
                    <a:lstStyle/>
                    <a:p>
                      <a:pPr algn="l" fontAlgn="b"/>
                      <a:r>
                        <a:rPr lang="fr-CH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Vertical arm movement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-0.58 (31.85)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3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-56.32 (61.65)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24.4 (74.24)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300" b="1" i="0" u="none" strike="noStrike">
                          <a:solidFill>
                            <a:srgbClr val="92D050"/>
                          </a:solidFill>
                          <a:effectLst/>
                          <a:latin typeface="Calibri"/>
                        </a:rPr>
                        <a:t>107 (51.23)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300" b="1" i="0" u="none" strike="noStrike">
                          <a:solidFill>
                            <a:srgbClr val="92D050"/>
                          </a:solidFill>
                          <a:effectLst/>
                          <a:latin typeface="Calibri"/>
                        </a:rPr>
                        <a:t>73.11 (1.32)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Vertical arm movement (wrist flipped by 90°)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3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30.13 (75.17)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3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-54.52 (53.79)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6.06 (34.18)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300" b="1" i="0" u="none" strike="noStrike">
                          <a:solidFill>
                            <a:srgbClr val="92D050"/>
                          </a:solidFill>
                          <a:effectLst/>
                          <a:latin typeface="Calibri"/>
                        </a:rPr>
                        <a:t>106.8 (47.09)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300" b="1" i="0" u="none" strike="noStrike">
                          <a:solidFill>
                            <a:srgbClr val="92D050"/>
                          </a:solidFill>
                          <a:effectLst/>
                          <a:latin typeface="Calibri"/>
                        </a:rPr>
                        <a:t>79.55 (2.489)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719">
                <a:tc>
                  <a:txBody>
                    <a:bodyPr/>
                    <a:lstStyle/>
                    <a:p>
                      <a:pPr algn="l" fontAlgn="b"/>
                      <a:endParaRPr lang="fr-CH" sz="13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fr-CH" sz="13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Wrist</a:t>
                      </a:r>
                      <a:r>
                        <a:rPr lang="fr-CH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rotation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26.58 (71.61)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4.915 (11.24)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-3.445 (59.58)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90.18 (37.38)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87.17 (1.285)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533">
                <a:tc>
                  <a:txBody>
                    <a:bodyPr/>
                    <a:lstStyle/>
                    <a:p>
                      <a:pPr algn="l" fontAlgn="b"/>
                      <a:r>
                        <a:rPr lang="fr-CH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Leg</a:t>
                      </a:r>
                      <a:r>
                        <a:rPr lang="fr-CH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flexions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-2.024 (7.437)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-0.7613 (12.29)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3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60.84 (6.758)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300" b="1" i="0" u="none" strike="noStrike">
                          <a:solidFill>
                            <a:srgbClr val="92D050"/>
                          </a:solidFill>
                          <a:effectLst/>
                          <a:latin typeface="Calibri"/>
                        </a:rPr>
                        <a:t>62.54 (6.835)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300" b="1" i="0" u="none" strike="noStrike" dirty="0">
                          <a:solidFill>
                            <a:srgbClr val="92D050"/>
                          </a:solidFill>
                          <a:effectLst/>
                          <a:latin typeface="Calibri"/>
                        </a:rPr>
                        <a:t>89.22 (0.3059)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57200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Data quality check: acceleration results (1)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6444208" y="2636912"/>
            <a:ext cx="2160240" cy="4700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Rectangle 18"/>
          <p:cNvSpPr/>
          <p:nvPr/>
        </p:nvSpPr>
        <p:spPr>
          <a:xfrm>
            <a:off x="6444208" y="3537012"/>
            <a:ext cx="2160240" cy="3960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156765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 err="1" smtClean="0"/>
              <a:t>Task</a:t>
            </a:r>
            <a:r>
              <a:rPr lang="fr-FR" sz="2400" b="1" dirty="0" smtClean="0"/>
              <a:t> 1 (</a:t>
            </a:r>
            <a:r>
              <a:rPr lang="fr-FR" sz="2400" b="1" dirty="0" err="1" smtClean="0"/>
              <a:t>mean</a:t>
            </a:r>
            <a:r>
              <a:rPr lang="fr-FR" sz="2400" b="1" dirty="0" smtClean="0"/>
              <a:t> (SD) are </a:t>
            </a:r>
            <a:r>
              <a:rPr lang="fr-FR" sz="2400" b="1" dirty="0" err="1" smtClean="0"/>
              <a:t>reported</a:t>
            </a:r>
            <a:r>
              <a:rPr lang="fr-FR" sz="2400" b="1" dirty="0" smtClean="0"/>
              <a:t>, </a:t>
            </a:r>
            <a:r>
              <a:rPr lang="fr-FR" sz="2400" b="1" dirty="0" err="1" smtClean="0"/>
              <a:t>units</a:t>
            </a:r>
            <a:r>
              <a:rPr lang="fr-FR" sz="2400" b="1" dirty="0" smtClean="0"/>
              <a:t> in 1/64g, g=9.81 </a:t>
            </a:r>
            <a:r>
              <a:rPr lang="fr-FR" sz="2400" b="1" dirty="0" err="1" smtClean="0"/>
              <a:t>m.s</a:t>
            </a:r>
            <a:r>
              <a:rPr lang="fr-FR" sz="2400" b="1" dirty="0" smtClean="0"/>
              <a:t>^-2):</a:t>
            </a:r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75675" y="4005064"/>
            <a:ext cx="8156765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 err="1" smtClean="0"/>
              <a:t>Task</a:t>
            </a:r>
            <a:r>
              <a:rPr lang="fr-FR" sz="2400" b="1" dirty="0" smtClean="0"/>
              <a:t> 2 </a:t>
            </a:r>
            <a:r>
              <a:rPr lang="fr-FR" sz="2400" b="1" dirty="0"/>
              <a:t>(</a:t>
            </a:r>
            <a:r>
              <a:rPr lang="fr-FR" sz="2400" b="1" dirty="0" err="1"/>
              <a:t>mean</a:t>
            </a:r>
            <a:r>
              <a:rPr lang="fr-FR" sz="2400" b="1" dirty="0"/>
              <a:t> (SD) are </a:t>
            </a:r>
            <a:r>
              <a:rPr lang="fr-FR" sz="2400" b="1" dirty="0" err="1"/>
              <a:t>reported</a:t>
            </a:r>
            <a:r>
              <a:rPr lang="fr-FR" sz="2400" b="1" dirty="0"/>
              <a:t>, </a:t>
            </a:r>
            <a:r>
              <a:rPr lang="fr-FR" sz="2400" b="1" dirty="0" err="1"/>
              <a:t>units</a:t>
            </a:r>
            <a:r>
              <a:rPr lang="fr-FR" sz="2400" b="1" dirty="0"/>
              <a:t> in 1/64g, g=9.81 </a:t>
            </a:r>
            <a:r>
              <a:rPr lang="fr-FR" sz="2400" b="1" dirty="0" err="1"/>
              <a:t>m.s</a:t>
            </a:r>
            <a:r>
              <a:rPr lang="fr-FR" sz="2400" b="1" dirty="0"/>
              <a:t>^-2)</a:t>
            </a:r>
            <a:r>
              <a:rPr lang="fr-FR" sz="2400" b="1" dirty="0" smtClean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372614"/>
              </p:ext>
            </p:extLst>
          </p:nvPr>
        </p:nvGraphicFramePr>
        <p:xfrm>
          <a:off x="403692" y="4435419"/>
          <a:ext cx="8416781" cy="2233941"/>
        </p:xfrm>
        <a:graphic>
          <a:graphicData uri="http://schemas.openxmlformats.org/drawingml/2006/table">
            <a:tbl>
              <a:tblPr/>
              <a:tblGrid>
                <a:gridCol w="2848757"/>
                <a:gridCol w="1770952"/>
                <a:gridCol w="2026120"/>
                <a:gridCol w="1770952"/>
              </a:tblGrid>
              <a:tr h="312599">
                <a:tc>
                  <a:txBody>
                    <a:bodyPr/>
                    <a:lstStyle/>
                    <a:p>
                      <a:pPr algn="l" fontAlgn="b"/>
                      <a:endParaRPr lang="fr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599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Session 1 device A00888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-2.648 (0.4779)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1" i="0" u="none" strike="noStrike">
                          <a:solidFill>
                            <a:srgbClr val="92D050"/>
                          </a:solidFill>
                          <a:effectLst/>
                          <a:latin typeface="Calibri"/>
                        </a:rPr>
                        <a:t>64 (0)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6.634 (0.4819)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599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Session 2 device A00888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1" i="0" u="none" strike="noStrike">
                          <a:solidFill>
                            <a:srgbClr val="92D050"/>
                          </a:solidFill>
                          <a:effectLst/>
                          <a:latin typeface="Calibri"/>
                        </a:rPr>
                        <a:t>-64.03 (0.1793)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0.04859 (0.2151)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6.429 (0.4951)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8347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Session 3 </a:t>
                      </a:r>
                      <a:r>
                        <a:rPr lang="fr-CH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device</a:t>
                      </a:r>
                      <a:r>
                        <a:rPr lang="fr-C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A00888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-0.001255 (0.04573)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-0.9967 (0.05777)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1" i="0" u="none" strike="noStrike">
                          <a:solidFill>
                            <a:srgbClr val="92D050"/>
                          </a:solidFill>
                          <a:effectLst/>
                          <a:latin typeface="Calibri"/>
                        </a:rPr>
                        <a:t>-62.04 (0.2017)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599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Session 1 device A00AC4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 (0)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1" i="0" u="none" strike="noStrike">
                          <a:solidFill>
                            <a:srgbClr val="92D050"/>
                          </a:solidFill>
                          <a:effectLst/>
                          <a:latin typeface="Calibri"/>
                        </a:rPr>
                        <a:t>64 (0.03344)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8.086 (0.2807)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599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Session 2 device A00AC4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1" i="0" u="none" strike="noStrike">
                          <a:solidFill>
                            <a:srgbClr val="92D050"/>
                          </a:solidFill>
                          <a:effectLst/>
                          <a:latin typeface="Calibri"/>
                        </a:rPr>
                        <a:t>-65 (0)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1.212 (0.409)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-7.001 (0.02925)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599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Session 3 device A00AC4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-0.9102 (0.2859)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0.9996 (0.02065)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1" i="0" u="none" strike="noStrike" dirty="0">
                          <a:solidFill>
                            <a:srgbClr val="92D050"/>
                          </a:solidFill>
                          <a:effectLst/>
                          <a:latin typeface="Calibri"/>
                        </a:rPr>
                        <a:t>-63 (0)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797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Data quality check: method (4)</a:t>
            </a:r>
            <a:endParaRPr lang="en-US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47682" y="1340768"/>
            <a:ext cx="8156765" cy="53571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Method:</a:t>
            </a:r>
          </a:p>
          <a:p>
            <a:r>
              <a:rPr lang="en-US" sz="2800" dirty="0" smtClean="0"/>
              <a:t>Recording with </a:t>
            </a:r>
            <a:r>
              <a:rPr lang="en-US" sz="2800" dirty="0"/>
              <a:t>2</a:t>
            </a:r>
            <a:r>
              <a:rPr lang="en-US" sz="2800" dirty="0" smtClean="0"/>
              <a:t> e4 only for 10 periods of a little bit more than one minute</a:t>
            </a:r>
          </a:p>
          <a:p>
            <a:r>
              <a:rPr lang="en-US" sz="2800" dirty="0" smtClean="0"/>
              <a:t>Task: no movement</a:t>
            </a:r>
          </a:p>
          <a:p>
            <a:r>
              <a:rPr lang="en-US" sz="2800" dirty="0" smtClean="0"/>
              <a:t>Setting: resynchronization of the 2 e4 immediately before the test + one e4 on the left wrist and one e4 on the right wrist. Then same thing with the two e4 on the same arm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Analyses:</a:t>
            </a:r>
          </a:p>
          <a:p>
            <a:r>
              <a:rPr lang="en-US" sz="2800" dirty="0" smtClean="0"/>
              <a:t>Two by two correlations between e4 for each signal</a:t>
            </a:r>
            <a:endParaRPr lang="fr-FR" sz="2800" dirty="0" smtClean="0"/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04772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Data quality check: multiple devices results (1)</a:t>
            </a:r>
            <a:endParaRPr lang="en-US" b="1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156765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 smtClean="0"/>
              <a:t>Setting 1: opposite </a:t>
            </a:r>
            <a:r>
              <a:rPr lang="fr-FR" sz="2400" b="1" dirty="0" err="1" smtClean="0"/>
              <a:t>arms</a:t>
            </a:r>
            <a:r>
              <a:rPr lang="fr-FR" sz="2400" b="1" dirty="0" smtClean="0"/>
              <a:t> </a:t>
            </a:r>
            <a:r>
              <a:rPr lang="fr-FR" sz="2400" b="1" dirty="0"/>
              <a:t>(</a:t>
            </a:r>
            <a:r>
              <a:rPr lang="fr-FR" sz="2400" b="1" dirty="0" err="1"/>
              <a:t>mean</a:t>
            </a:r>
            <a:r>
              <a:rPr lang="fr-FR" sz="2400" b="1" dirty="0"/>
              <a:t> (SD) are </a:t>
            </a:r>
            <a:r>
              <a:rPr lang="fr-FR" sz="2400" b="1" dirty="0" err="1"/>
              <a:t>reported</a:t>
            </a:r>
            <a:r>
              <a:rPr lang="fr-FR" sz="2400" b="1" dirty="0"/>
              <a:t>)</a:t>
            </a:r>
          </a:p>
          <a:p>
            <a:pPr marL="0" indent="0">
              <a:buNone/>
            </a:pPr>
            <a:endParaRPr lang="fr-FR" sz="2400" b="1" dirty="0" smtClean="0"/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3933056"/>
            <a:ext cx="8156765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b="1" dirty="0" smtClean="0"/>
              <a:t>Setting 2: </a:t>
            </a:r>
            <a:r>
              <a:rPr lang="fr-FR" sz="2400" b="1" dirty="0" err="1" smtClean="0"/>
              <a:t>same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arms</a:t>
            </a:r>
            <a:r>
              <a:rPr lang="fr-FR" sz="2400" b="1" dirty="0" smtClean="0"/>
              <a:t> (</a:t>
            </a:r>
            <a:r>
              <a:rPr lang="fr-FR" sz="2400" b="1" dirty="0" err="1" smtClean="0"/>
              <a:t>mean</a:t>
            </a:r>
            <a:r>
              <a:rPr lang="fr-FR" sz="2400" b="1" dirty="0" smtClean="0"/>
              <a:t> (SD) are </a:t>
            </a:r>
            <a:r>
              <a:rPr lang="fr-FR" sz="2400" b="1" dirty="0" err="1" smtClean="0"/>
              <a:t>reported</a:t>
            </a:r>
            <a:r>
              <a:rPr lang="fr-FR" sz="2400" b="1" dirty="0" smtClean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690878"/>
              </p:ext>
            </p:extLst>
          </p:nvPr>
        </p:nvGraphicFramePr>
        <p:xfrm>
          <a:off x="2411760" y="4365100"/>
          <a:ext cx="3960440" cy="2304260"/>
        </p:xfrm>
        <a:graphic>
          <a:graphicData uri="http://schemas.openxmlformats.org/drawingml/2006/table">
            <a:tbl>
              <a:tblPr/>
              <a:tblGrid>
                <a:gridCol w="2055657"/>
                <a:gridCol w="1904783"/>
              </a:tblGrid>
              <a:tr h="329180">
                <a:tc>
                  <a:txBody>
                    <a:bodyPr/>
                    <a:lstStyle/>
                    <a:p>
                      <a:pPr algn="l" fontAlgn="b"/>
                      <a:endParaRPr lang="fr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Correlation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9180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Acceleration 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 (0.38)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9180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Acceleration 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 (0.35)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9180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Acceleration Z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 (0.42)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9180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 (0.35)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9180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Heart rate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-0.35 (0.2)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9180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Temperature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0.09 (0.35)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5364088" y="4725144"/>
            <a:ext cx="576064" cy="13681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510951"/>
              </p:ext>
            </p:extLst>
          </p:nvPr>
        </p:nvGraphicFramePr>
        <p:xfrm>
          <a:off x="2411760" y="1700808"/>
          <a:ext cx="3456384" cy="2160242"/>
        </p:xfrm>
        <a:graphic>
          <a:graphicData uri="http://schemas.openxmlformats.org/drawingml/2006/table">
            <a:tbl>
              <a:tblPr/>
              <a:tblGrid>
                <a:gridCol w="1628728"/>
                <a:gridCol w="1827656"/>
              </a:tblGrid>
              <a:tr h="308606">
                <a:tc>
                  <a:txBody>
                    <a:bodyPr/>
                    <a:lstStyle/>
                    <a:p>
                      <a:pPr algn="l" fontAlgn="b"/>
                      <a:endParaRPr lang="fr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Correlation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606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Acceleration</a:t>
                      </a:r>
                      <a:r>
                        <a:rPr lang="fr-C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0.015 (0.14)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606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Acceleration 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 (0.32)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606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Acceleration Z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0.007 (0.029)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606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1" i="0" u="none" strike="noStrike">
                          <a:solidFill>
                            <a:srgbClr val="92D050"/>
                          </a:solidFill>
                          <a:effectLst/>
                          <a:latin typeface="Calibri"/>
                        </a:rPr>
                        <a:t>0.86 (0.14)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606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Heart rate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-0.54 (0.059)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606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Temperature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 (0.53)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4401909" y="2060848"/>
            <a:ext cx="568343" cy="936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7732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Data quality check: method (5)</a:t>
            </a:r>
            <a:endParaRPr lang="en-US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47682" y="1340768"/>
            <a:ext cx="8156765" cy="5357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Method:</a:t>
            </a:r>
          </a:p>
          <a:p>
            <a:r>
              <a:rPr lang="en-US" sz="2800" dirty="0" smtClean="0"/>
              <a:t>Recording with e4 only for several hours over several days</a:t>
            </a:r>
          </a:p>
          <a:p>
            <a:r>
              <a:rPr lang="en-US" sz="2800" dirty="0" smtClean="0"/>
              <a:t>Synchronization: with e4 button only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Analyses:</a:t>
            </a:r>
          </a:p>
          <a:p>
            <a:r>
              <a:rPr lang="en-US" sz="2800" dirty="0" smtClean="0"/>
              <a:t>Computation of means, SD, median, min, max over each period defined between two consecutive time stamps</a:t>
            </a:r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9696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21016"/>
              </p:ext>
            </p:extLst>
          </p:nvPr>
        </p:nvGraphicFramePr>
        <p:xfrm>
          <a:off x="539552" y="2421692"/>
          <a:ext cx="7560841" cy="3166744"/>
        </p:xfrm>
        <a:graphic>
          <a:graphicData uri="http://schemas.openxmlformats.org/drawingml/2006/table">
            <a:tbl>
              <a:tblPr/>
              <a:tblGrid>
                <a:gridCol w="3872626"/>
                <a:gridCol w="737643"/>
                <a:gridCol w="737643"/>
                <a:gridCol w="737643"/>
                <a:gridCol w="737643"/>
                <a:gridCol w="737643"/>
              </a:tblGrid>
              <a:tr h="395843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Task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5843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Start meetings with students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5843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Start </a:t>
                      </a:r>
                      <a:r>
                        <a:rPr lang="fr-CH" sz="1400" b="1" i="0" u="none" strike="noStrike" dirty="0" err="1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walking</a:t>
                      </a:r>
                      <a:r>
                        <a:rPr lang="fr-CH" sz="14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CH" sz="14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+ PI </a:t>
                      </a:r>
                      <a:r>
                        <a:rPr lang="fr-CH" sz="1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meeting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1" i="0" u="none" strike="noStrike">
                          <a:solidFill>
                            <a:srgbClr val="92D050"/>
                          </a:solidFill>
                          <a:effectLst/>
                          <a:latin typeface="Calibri"/>
                        </a:rPr>
                        <a:t>1.00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58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Start move</a:t>
                      </a:r>
                      <a:r>
                        <a:rPr lang="en-US" sz="1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,</a:t>
                      </a:r>
                      <a:r>
                        <a:rPr lang="en-US" sz="1400" b="1" i="0" u="none" strike="noStrike" dirty="0">
                          <a:solidFill>
                            <a:srgbClr val="92D05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heat hands in toilets</a:t>
                      </a:r>
                      <a:r>
                        <a:rPr lang="en-US" sz="1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, mails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1" i="0" u="none" strike="noStrike">
                          <a:solidFill>
                            <a:srgbClr val="92D050"/>
                          </a:solidFill>
                          <a:effectLst/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5843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Start </a:t>
                      </a:r>
                      <a:r>
                        <a:rPr lang="fr-CH" sz="1400" b="0" i="0" u="none" strike="noStrike" dirty="0" err="1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biking</a:t>
                      </a:r>
                      <a:r>
                        <a:rPr lang="fr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CH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(cold)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58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Start cooking </a:t>
                      </a: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(hot)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 eating + play with Elsa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58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Start reading with Elsa </a:t>
                      </a: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(warm be cover)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58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Start mails to the end of recording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57200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Data quality check: real life test (1)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422338" y="3356992"/>
            <a:ext cx="4869742" cy="1080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156765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 smtClean="0"/>
              <a:t>Skin conductance (unit in micro siemens):</a:t>
            </a:r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84740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053680"/>
              </p:ext>
            </p:extLst>
          </p:nvPr>
        </p:nvGraphicFramePr>
        <p:xfrm>
          <a:off x="539552" y="2064519"/>
          <a:ext cx="7488834" cy="3092672"/>
        </p:xfrm>
        <a:graphic>
          <a:graphicData uri="http://schemas.openxmlformats.org/drawingml/2006/table">
            <a:tbl>
              <a:tblPr/>
              <a:tblGrid>
                <a:gridCol w="3835744"/>
                <a:gridCol w="730618"/>
                <a:gridCol w="730618"/>
                <a:gridCol w="730618"/>
                <a:gridCol w="730618"/>
                <a:gridCol w="730618"/>
              </a:tblGrid>
              <a:tr h="386584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Task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6584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Start meetings </a:t>
                      </a:r>
                      <a:r>
                        <a:rPr lang="fr-C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with</a:t>
                      </a:r>
                      <a:r>
                        <a:rPr lang="fr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C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students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6584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Start </a:t>
                      </a:r>
                      <a:r>
                        <a:rPr lang="fr-CH" sz="1400" b="0" i="0" u="none" strike="noStrike" dirty="0" err="1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walking</a:t>
                      </a:r>
                      <a:r>
                        <a:rPr lang="fr-CH" sz="14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C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 PI </a:t>
                      </a:r>
                      <a:r>
                        <a:rPr lang="fr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meeting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6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Start move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heat hands in toilets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mails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6584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Start </a:t>
                      </a:r>
                      <a:r>
                        <a:rPr lang="fr-CH" sz="14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biking</a:t>
                      </a:r>
                      <a:r>
                        <a:rPr lang="fr-CH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CH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(cold)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1" i="0" u="none" strike="noStrike" dirty="0">
                          <a:solidFill>
                            <a:srgbClr val="92D050"/>
                          </a:solidFill>
                          <a:effectLst/>
                          <a:latin typeface="Calibri"/>
                        </a:rPr>
                        <a:t>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6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Start cooking (hot)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 eating + play with Elsa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6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Start reading with Elsa </a:t>
                      </a: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(warm be cover)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6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Start mails to the end of recording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57200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Data quality check: real life test (2)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457200" y="3717032"/>
            <a:ext cx="4978896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156765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 err="1" smtClean="0"/>
              <a:t>Heart</a:t>
            </a:r>
            <a:r>
              <a:rPr lang="fr-FR" sz="2400" b="1" dirty="0" smtClean="0"/>
              <a:t> rate (unit in beats per minute):</a:t>
            </a:r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3689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Data quality check: method (1)</a:t>
            </a:r>
            <a:endParaRPr lang="en-US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47682" y="1340768"/>
            <a:ext cx="8156765" cy="53571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Method:</a:t>
            </a:r>
          </a:p>
          <a:p>
            <a:r>
              <a:rPr lang="en-US" sz="2800" dirty="0" smtClean="0"/>
              <a:t>Recording of SCR, heart rate (</a:t>
            </a:r>
            <a:r>
              <a:rPr lang="en-US" sz="2800" dirty="0" err="1" smtClean="0"/>
              <a:t>plethysmogram</a:t>
            </a:r>
            <a:r>
              <a:rPr lang="en-US" sz="2800" dirty="0" smtClean="0"/>
              <a:t> sensor) and skin temperature with </a:t>
            </a:r>
            <a:r>
              <a:rPr lang="en-US" sz="2800" dirty="0" err="1" smtClean="0"/>
              <a:t>Biopac</a:t>
            </a:r>
            <a:r>
              <a:rPr lang="en-US" sz="2800" dirty="0" smtClean="0"/>
              <a:t> MP 36R and e4 simultaneously </a:t>
            </a:r>
          </a:p>
          <a:p>
            <a:r>
              <a:rPr lang="en-US" sz="2800" dirty="0" smtClean="0"/>
              <a:t>Synchronization: with UTC for both devices</a:t>
            </a:r>
          </a:p>
          <a:p>
            <a:r>
              <a:rPr lang="en-US" sz="2800" dirty="0" smtClean="0"/>
              <a:t>Task: 10 deep breath without hand movements (</a:t>
            </a:r>
            <a:r>
              <a:rPr lang="en-US" sz="2800" dirty="0" err="1" smtClean="0"/>
              <a:t>Biopac</a:t>
            </a:r>
            <a:r>
              <a:rPr lang="en-US" sz="2800" dirty="0" smtClean="0"/>
              <a:t> and e4 recording)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b="1" dirty="0" err="1" smtClean="0"/>
              <a:t>Biopac</a:t>
            </a:r>
            <a:r>
              <a:rPr lang="en-US" sz="2800" b="1" dirty="0" smtClean="0"/>
              <a:t> sensors:</a:t>
            </a:r>
          </a:p>
          <a:p>
            <a:pPr marL="0" indent="0">
              <a:buNone/>
            </a:pPr>
            <a:r>
              <a:rPr lang="en-US" sz="2800" dirty="0" smtClean="0"/>
              <a:t>SCR: one located on the palm </a:t>
            </a:r>
            <a:r>
              <a:rPr lang="en-US" sz="2800" dirty="0"/>
              <a:t>(3.9 Hz) </a:t>
            </a:r>
            <a:r>
              <a:rPr lang="en-US" sz="2800" dirty="0" smtClean="0"/>
              <a:t>and one located on the inner side of the wrist (3.9 Hz)</a:t>
            </a:r>
          </a:p>
          <a:p>
            <a:pPr marL="0" indent="0">
              <a:buNone/>
            </a:pPr>
            <a:r>
              <a:rPr lang="en-US" sz="2800" dirty="0" err="1" smtClean="0"/>
              <a:t>Plethysmogram</a:t>
            </a:r>
            <a:r>
              <a:rPr lang="en-US" sz="2800" dirty="0" smtClean="0"/>
              <a:t>: at the extreme part of the finger (62.5 Hz)</a:t>
            </a:r>
          </a:p>
          <a:p>
            <a:pPr marL="0" indent="0">
              <a:buNone/>
            </a:pPr>
            <a:r>
              <a:rPr lang="en-US" sz="2800" dirty="0" smtClean="0"/>
              <a:t>Temperature: under the wrist band of the e4 (</a:t>
            </a:r>
            <a:r>
              <a:rPr lang="en-US" sz="2800" dirty="0"/>
              <a:t>3.9 Hz</a:t>
            </a:r>
            <a:r>
              <a:rPr lang="en-US" sz="2800" dirty="0" smtClean="0"/>
              <a:t>)</a:t>
            </a:r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7510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764079"/>
              </p:ext>
            </p:extLst>
          </p:nvPr>
        </p:nvGraphicFramePr>
        <p:xfrm>
          <a:off x="465455" y="2060849"/>
          <a:ext cx="7850964" cy="3263579"/>
        </p:xfrm>
        <a:graphic>
          <a:graphicData uri="http://schemas.openxmlformats.org/drawingml/2006/table">
            <a:tbl>
              <a:tblPr/>
              <a:tblGrid>
                <a:gridCol w="4021224"/>
                <a:gridCol w="765948"/>
                <a:gridCol w="765948"/>
                <a:gridCol w="765948"/>
                <a:gridCol w="765948"/>
                <a:gridCol w="765948"/>
              </a:tblGrid>
              <a:tr h="407654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Task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7654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Start meetings with students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7654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Start </a:t>
                      </a:r>
                      <a:r>
                        <a:rPr lang="fr-CH" sz="1400" b="0" i="0" u="none" strike="noStrike" dirty="0" err="1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walking</a:t>
                      </a:r>
                      <a:r>
                        <a:rPr lang="fr-CH" sz="1400" b="0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C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 PI </a:t>
                      </a:r>
                      <a:r>
                        <a:rPr lang="fr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meeting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76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Start move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heat hands in toilets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mails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1" i="0" u="none" strike="noStrike" dirty="0">
                          <a:solidFill>
                            <a:srgbClr val="92D050"/>
                          </a:solidFill>
                          <a:effectLst/>
                          <a:latin typeface="Calibri"/>
                        </a:rPr>
                        <a:t>34.0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7654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Start </a:t>
                      </a:r>
                      <a:r>
                        <a:rPr lang="fr-CH" sz="1400" b="1" i="0" u="none" strike="noStrike" dirty="0" err="1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biking</a:t>
                      </a:r>
                      <a:r>
                        <a:rPr lang="fr-CH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CH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(cold)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1" i="0" u="none" strike="noStrike" dirty="0">
                          <a:solidFill>
                            <a:srgbClr val="92D050"/>
                          </a:solidFill>
                          <a:effectLst/>
                          <a:latin typeface="Calibri"/>
                        </a:rPr>
                        <a:t>31.4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000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Start cooking (hot) </a:t>
                      </a:r>
                      <a:r>
                        <a:rPr lang="en-US" sz="1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+ eating + play with Elsa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1" i="0" u="none" strike="noStrike" dirty="0">
                          <a:solidFill>
                            <a:srgbClr val="92D050"/>
                          </a:solidFill>
                          <a:effectLst/>
                          <a:latin typeface="Calibri"/>
                        </a:rPr>
                        <a:t>32.8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76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Start reading with Elsa 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(warm be cover)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1" i="0" u="none" strike="noStrike" dirty="0">
                          <a:solidFill>
                            <a:srgbClr val="92D050"/>
                          </a:solidFill>
                          <a:effectLst/>
                          <a:latin typeface="Calibri"/>
                        </a:rPr>
                        <a:t>33.5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76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Start mails to the end of recording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57200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Data quality check: real life test (3)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323528" y="3429000"/>
            <a:ext cx="5112568" cy="15841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156765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 err="1" smtClean="0"/>
              <a:t>Temperature</a:t>
            </a:r>
            <a:r>
              <a:rPr lang="fr-FR" sz="2400" b="1" dirty="0" smtClean="0"/>
              <a:t> (unit in °C):</a:t>
            </a:r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3689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0" y="412654"/>
            <a:ext cx="9072000" cy="93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" y="1340768"/>
            <a:ext cx="9072000" cy="184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3200"/>
            <a:ext cx="9072000" cy="92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-613446" y="5428015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/>
              <a:t>Start meetings </a:t>
            </a:r>
            <a:r>
              <a:rPr lang="fr-CH" sz="1400" dirty="0" err="1" smtClean="0"/>
              <a:t>with</a:t>
            </a:r>
            <a:r>
              <a:rPr lang="fr-CH" sz="1400" dirty="0" smtClean="0"/>
              <a:t> </a:t>
            </a:r>
            <a:r>
              <a:rPr lang="fr-CH" sz="1400" dirty="0" err="1" smtClean="0"/>
              <a:t>students</a:t>
            </a:r>
            <a:endParaRPr lang="fr-CH" sz="14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828454" y="543564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srgbClr val="FFC000"/>
                </a:solidFill>
              </a:rPr>
              <a:t>Start </a:t>
            </a:r>
            <a:r>
              <a:rPr lang="fr-CH" sz="1400" dirty="0" err="1">
                <a:solidFill>
                  <a:srgbClr val="FFC000"/>
                </a:solidFill>
              </a:rPr>
              <a:t>walking</a:t>
            </a:r>
            <a:r>
              <a:rPr lang="fr-CH" sz="1400" dirty="0">
                <a:solidFill>
                  <a:srgbClr val="FFC000"/>
                </a:solidFill>
              </a:rPr>
              <a:t> </a:t>
            </a:r>
            <a:r>
              <a:rPr lang="fr-CH" sz="1400" dirty="0">
                <a:solidFill>
                  <a:srgbClr val="000000"/>
                </a:solidFill>
              </a:rPr>
              <a:t>+ PI </a:t>
            </a:r>
            <a:r>
              <a:rPr lang="fr-CH" sz="1400" dirty="0" smtClean="0">
                <a:solidFill>
                  <a:srgbClr val="000000"/>
                </a:solidFill>
              </a:rPr>
              <a:t>meeting</a:t>
            </a:r>
            <a:endParaRPr lang="fr-CH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4593407" y="5204440"/>
            <a:ext cx="1770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</a:rPr>
              <a:t>Start cooking (hot) </a:t>
            </a:r>
            <a:r>
              <a:rPr lang="en-US" sz="1400" dirty="0">
                <a:solidFill>
                  <a:srgbClr val="000000"/>
                </a:solidFill>
              </a:rPr>
              <a:t>+ eating + play with Elsa</a:t>
            </a:r>
          </a:p>
          <a:p>
            <a:endParaRPr lang="fr-CH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7302451" y="5511379"/>
            <a:ext cx="1648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Start mails to the end of </a:t>
            </a:r>
            <a:r>
              <a:rPr lang="en-US" sz="1400" dirty="0" smtClean="0">
                <a:solidFill>
                  <a:srgbClr val="000000"/>
                </a:solidFill>
              </a:rPr>
              <a:t>recording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3112403" y="5281771"/>
            <a:ext cx="18309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</a:rPr>
              <a:t>Start move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>
                <a:solidFill>
                  <a:srgbClr val="92D050"/>
                </a:solidFill>
              </a:rPr>
              <a:t>heat hands in toilets</a:t>
            </a:r>
            <a:r>
              <a:rPr lang="en-US" sz="1400" dirty="0">
                <a:solidFill>
                  <a:srgbClr val="000000"/>
                </a:solidFill>
              </a:rPr>
              <a:t>, mails</a:t>
            </a:r>
          </a:p>
          <a:p>
            <a:endParaRPr lang="fr-CH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3637319" y="5450230"/>
            <a:ext cx="2013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srgbClr val="FFC000"/>
                </a:solidFill>
              </a:rPr>
              <a:t>Start </a:t>
            </a:r>
            <a:r>
              <a:rPr lang="fr-CH" sz="1400" dirty="0" err="1">
                <a:solidFill>
                  <a:srgbClr val="FFC000"/>
                </a:solidFill>
              </a:rPr>
              <a:t>biking</a:t>
            </a:r>
            <a:r>
              <a:rPr lang="fr-CH" sz="1400" dirty="0">
                <a:solidFill>
                  <a:srgbClr val="FFC000"/>
                </a:solidFill>
              </a:rPr>
              <a:t> </a:t>
            </a:r>
            <a:r>
              <a:rPr lang="fr-CH" sz="1400" dirty="0">
                <a:solidFill>
                  <a:srgbClr val="92D050"/>
                </a:solidFill>
              </a:rPr>
              <a:t>(cold</a:t>
            </a:r>
            <a:r>
              <a:rPr lang="fr-CH" sz="1400" dirty="0" smtClean="0">
                <a:solidFill>
                  <a:srgbClr val="92D050"/>
                </a:solidFill>
              </a:rPr>
              <a:t>)</a:t>
            </a:r>
            <a:endParaRPr lang="fr-CH" sz="1400" dirty="0">
              <a:solidFill>
                <a:srgbClr val="92D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6453791" y="5435643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Start reading with Elsa </a:t>
            </a:r>
            <a:r>
              <a:rPr lang="en-US" sz="1400" dirty="0">
                <a:solidFill>
                  <a:srgbClr val="92D050"/>
                </a:solidFill>
              </a:rPr>
              <a:t>(warm be cover</a:t>
            </a:r>
            <a:r>
              <a:rPr lang="en-US" sz="1400" dirty="0" smtClean="0">
                <a:solidFill>
                  <a:srgbClr val="92D050"/>
                </a:solidFill>
              </a:rPr>
              <a:t>)</a:t>
            </a:r>
            <a:endParaRPr lang="en-US" sz="1400" dirty="0">
              <a:solidFill>
                <a:srgbClr val="92D050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" y="4149080"/>
            <a:ext cx="9072000" cy="36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162000" y="4500000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656000" y="4500000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851920" y="4500000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644008" y="4500000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292080" y="4500000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7542000" y="4500000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941600" y="4500000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 txBox="1">
            <a:spLocks/>
          </p:cNvSpPr>
          <p:nvPr/>
        </p:nvSpPr>
        <p:spPr>
          <a:xfrm>
            <a:off x="457200" y="-3874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Data quality check: real life test (4), session 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07020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-710715" y="5543363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/>
              <a:t>Start breakfast</a:t>
            </a:r>
            <a:endParaRPr lang="fr-CH" sz="14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215517" y="5543364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>
                <a:solidFill>
                  <a:srgbClr val="FFC000"/>
                </a:solidFill>
              </a:rPr>
              <a:t>Start </a:t>
            </a:r>
            <a:r>
              <a:rPr lang="fr-CH" sz="1400" dirty="0" err="1" smtClean="0">
                <a:solidFill>
                  <a:srgbClr val="FFC000"/>
                </a:solidFill>
              </a:rPr>
              <a:t>biking</a:t>
            </a:r>
            <a:r>
              <a:rPr lang="fr-CH" sz="1400" dirty="0" smtClean="0">
                <a:solidFill>
                  <a:srgbClr val="FFC000"/>
                </a:solidFill>
              </a:rPr>
              <a:t> </a:t>
            </a:r>
            <a:r>
              <a:rPr lang="fr-CH" sz="1400" dirty="0" smtClean="0">
                <a:solidFill>
                  <a:srgbClr val="000000"/>
                </a:solidFill>
              </a:rPr>
              <a:t>+ </a:t>
            </a:r>
            <a:r>
              <a:rPr lang="fr-CH" sz="1400" dirty="0" err="1" smtClean="0">
                <a:solidFill>
                  <a:srgbClr val="000000"/>
                </a:solidFill>
              </a:rPr>
              <a:t>school</a:t>
            </a:r>
            <a:endParaRPr lang="fr-CH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657232" y="5486374"/>
            <a:ext cx="1914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/>
              <a:t>Start lunch</a:t>
            </a:r>
            <a:endParaRPr lang="fr-CH" sz="14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895084" y="5510115"/>
            <a:ext cx="162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/>
              <a:t>Start meetings at CMU</a:t>
            </a:r>
            <a:endParaRPr lang="fr-CH" sz="14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5825573" y="5573091"/>
            <a:ext cx="1525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>
                <a:solidFill>
                  <a:srgbClr val="FFC000"/>
                </a:solidFill>
              </a:rPr>
              <a:t>Start </a:t>
            </a:r>
            <a:r>
              <a:rPr lang="fr-CH" sz="1400" dirty="0" err="1" smtClean="0">
                <a:solidFill>
                  <a:srgbClr val="FFC000"/>
                </a:solidFill>
              </a:rPr>
              <a:t>stairs</a:t>
            </a:r>
            <a:r>
              <a:rPr lang="fr-CH" sz="1400" dirty="0" smtClean="0">
                <a:solidFill>
                  <a:srgbClr val="FFC000"/>
                </a:solidFill>
              </a:rPr>
              <a:t> </a:t>
            </a:r>
            <a:r>
              <a:rPr lang="fr-CH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 meeting BBL</a:t>
            </a:r>
            <a:endParaRPr lang="fr-CH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62000" y="4500000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115616" y="4500000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663200" y="4500000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552000" y="4500000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8604448" y="4500000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14758"/>
            <a:ext cx="9072000" cy="92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340768"/>
            <a:ext cx="9072000" cy="185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" y="3204000"/>
            <a:ext cx="9072000" cy="92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4237856"/>
            <a:ext cx="9072000" cy="20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457200" y="-3874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Data quality check: real life test (5), session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91582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-701530" y="5543365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>
                <a:solidFill>
                  <a:srgbClr val="FFC000"/>
                </a:solidFill>
              </a:rPr>
              <a:t>Start </a:t>
            </a:r>
            <a:r>
              <a:rPr lang="fr-CH" sz="1400" dirty="0" err="1" smtClean="0">
                <a:solidFill>
                  <a:srgbClr val="FFC000"/>
                </a:solidFill>
              </a:rPr>
              <a:t>biking</a:t>
            </a:r>
            <a:endParaRPr lang="fr-CH" sz="1400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297397" y="5543364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>
                <a:solidFill>
                  <a:srgbClr val="000000"/>
                </a:solidFill>
              </a:rPr>
              <a:t>Start meeting</a:t>
            </a:r>
            <a:endParaRPr lang="fr-CH" sz="1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396052" y="5629316"/>
            <a:ext cx="1628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>
                <a:solidFill>
                  <a:srgbClr val="FFC000"/>
                </a:solidFill>
              </a:rPr>
              <a:t>Start </a:t>
            </a:r>
            <a:r>
              <a:rPr lang="fr-CH" sz="1400" dirty="0" err="1" smtClean="0">
                <a:solidFill>
                  <a:srgbClr val="FFC000"/>
                </a:solidFill>
              </a:rPr>
              <a:t>biking</a:t>
            </a:r>
            <a:endParaRPr lang="fr-CH" sz="1400" dirty="0">
              <a:solidFill>
                <a:srgbClr val="FFC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6104313" y="5465369"/>
            <a:ext cx="15253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C000"/>
                </a:solidFill>
              </a:rPr>
              <a:t>Start shopping, garden, carrying things</a:t>
            </a:r>
            <a:endParaRPr lang="fr-CH" sz="1400" dirty="0">
              <a:solidFill>
                <a:srgbClr val="FFC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62000" y="4500000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195200" y="4500000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184000" y="4500000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836824" y="4500000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4" y="486766"/>
            <a:ext cx="9072000" cy="92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12776"/>
            <a:ext cx="9072000" cy="185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" y="3265200"/>
            <a:ext cx="9072000" cy="92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4" y="4221088"/>
            <a:ext cx="9072000" cy="21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57200" y="-3874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Data quality check: real life test (6), session 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88656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-550150" y="543564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Start clean up and reading</a:t>
            </a:r>
            <a:endParaRPr lang="fr-CH" sz="14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3393741" y="5543363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>
                <a:solidFill>
                  <a:srgbClr val="FFC000"/>
                </a:solidFill>
              </a:rPr>
              <a:t>Start jumping</a:t>
            </a:r>
            <a:endParaRPr lang="fr-CH" sz="1400" dirty="0">
              <a:solidFill>
                <a:srgbClr val="FFC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3983169" y="5403625"/>
            <a:ext cx="16282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Start rest (8 minutes) + </a:t>
            </a:r>
            <a:r>
              <a:rPr lang="en-US" sz="1400" dirty="0" smtClean="0">
                <a:solidFill>
                  <a:srgbClr val="FFC000"/>
                </a:solidFill>
              </a:rPr>
              <a:t>biking  to CMU</a:t>
            </a:r>
            <a:endParaRPr lang="fr-CH" sz="1400" dirty="0">
              <a:solidFill>
                <a:srgbClr val="FFC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049709" y="5680813"/>
            <a:ext cx="1525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Arrival</a:t>
            </a:r>
            <a:r>
              <a:rPr lang="fr-CH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CMU</a:t>
            </a:r>
            <a:endParaRPr lang="fr-CH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90800" y="4679898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336789" y="4653136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427984" y="4653136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7812360" y="4653136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" y="672899"/>
            <a:ext cx="9072000" cy="92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" y="1592547"/>
            <a:ext cx="9072000" cy="184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" y="3438000"/>
            <a:ext cx="9072000" cy="92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37112"/>
            <a:ext cx="9072000" cy="19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57200" y="-3874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Data quality check: real life test (7), session 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15196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r-FR" dirty="0" smtClean="0"/>
              <a:t>Conclusions (1)</a:t>
            </a:r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fr-FR" dirty="0"/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b="1" u="sng" dirty="0" smtClean="0"/>
              <a:t>Heart rate</a:t>
            </a:r>
            <a:r>
              <a:rPr lang="en-US" dirty="0" smtClean="0"/>
              <a:t> is reliable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b="1" u="sng" dirty="0" smtClean="0"/>
              <a:t>Temperature</a:t>
            </a:r>
            <a:r>
              <a:rPr lang="en-US" dirty="0" smtClean="0"/>
              <a:t> is reliable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Measure of </a:t>
            </a:r>
            <a:r>
              <a:rPr lang="en-US" b="1" u="sng" dirty="0" smtClean="0"/>
              <a:t>acceleration</a:t>
            </a:r>
            <a:r>
              <a:rPr lang="en-US" dirty="0" smtClean="0"/>
              <a:t> allows capturing only large and slow movements or fast movements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û"/>
            </a:pPr>
            <a:r>
              <a:rPr lang="en-US" b="1" u="sng" dirty="0"/>
              <a:t>Skin conductance:</a:t>
            </a:r>
            <a:r>
              <a:rPr lang="en-US" dirty="0"/>
              <a:t> although </a:t>
            </a:r>
            <a:r>
              <a:rPr lang="en-US" dirty="0" err="1"/>
              <a:t>empatica</a:t>
            </a:r>
            <a:r>
              <a:rPr lang="en-US" dirty="0"/>
              <a:t> has conducted a successful test when comparing the e4 (exactly e3) with a </a:t>
            </a:r>
            <a:r>
              <a:rPr lang="en-US" dirty="0" err="1"/>
              <a:t>biopac</a:t>
            </a:r>
            <a:r>
              <a:rPr lang="en-US" dirty="0"/>
              <a:t> like device, they made the comparison on fingers but when testing with the wrist, it does not capture the SCR response in almost all participants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b="1" u="sng" dirty="0"/>
              <a:t>Skin conductance </a:t>
            </a:r>
            <a:r>
              <a:rPr lang="en-US" dirty="0"/>
              <a:t>must be checked with online before starting the recording (deep breath check): many participants might not exhibit any </a:t>
            </a:r>
            <a:r>
              <a:rPr lang="en-US" dirty="0" smtClean="0"/>
              <a:t>response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"/>
            </a:pPr>
            <a:r>
              <a:rPr lang="en-US" b="1" u="sng" dirty="0" smtClean="0"/>
              <a:t>Acceleration</a:t>
            </a:r>
            <a:r>
              <a:rPr lang="en-US" dirty="0" smtClean="0"/>
              <a:t> sensor cannot remove reliably the contribution of movements to the physiological signals (but better than nothing)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"/>
            </a:pPr>
            <a:r>
              <a:rPr lang="en-US" dirty="0" smtClean="0"/>
              <a:t>There might be a substantial variability between devices</a:t>
            </a:r>
          </a:p>
          <a:p>
            <a:r>
              <a:rPr lang="en-US" dirty="0" smtClean="0"/>
              <a:t>Analyses of all signals should remove a substantial window before and after each trigger to prevent biases due to artefacts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A solution has been set to trigger events without using the button of the device (but the investigator must be there)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Analyses of signals can be performed with Acknowledge thanks to a home made </a:t>
            </a:r>
            <a:r>
              <a:rPr lang="en-US" dirty="0" err="1" smtClean="0"/>
              <a:t>matlab</a:t>
            </a:r>
            <a:r>
              <a:rPr lang="en-US" dirty="0" smtClean="0"/>
              <a:t> function for converting all files</a:t>
            </a:r>
          </a:p>
          <a:p>
            <a:pPr marL="0" indent="0"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0250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r-FR" dirty="0" smtClean="0"/>
              <a:t>Conclusions (2)</a:t>
            </a:r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30243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E4 </a:t>
            </a:r>
            <a:r>
              <a:rPr lang="fr-FR" dirty="0" err="1" smtClean="0"/>
              <a:t>devices</a:t>
            </a:r>
            <a:r>
              <a:rPr lang="fr-FR" dirty="0" smtClean="0"/>
              <a:t> must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</a:t>
            </a:r>
            <a:r>
              <a:rPr lang="fr-FR" dirty="0" err="1" smtClean="0"/>
              <a:t>only</a:t>
            </a:r>
            <a:r>
              <a:rPr lang="fr-FR" dirty="0" smtClean="0"/>
              <a:t> </a:t>
            </a:r>
            <a:r>
              <a:rPr lang="fr-FR" dirty="0" err="1" smtClean="0"/>
              <a:t>when</a:t>
            </a:r>
            <a:r>
              <a:rPr lang="fr-FR" dirty="0" smtClean="0"/>
              <a:t> no </a:t>
            </a:r>
            <a:r>
              <a:rPr lang="fr-FR" dirty="0" err="1" smtClean="0"/>
              <a:t>other</a:t>
            </a:r>
            <a:r>
              <a:rPr lang="fr-FR" dirty="0" smtClean="0"/>
              <a:t> solution </a:t>
            </a:r>
            <a:r>
              <a:rPr lang="fr-FR" dirty="0" err="1" smtClean="0"/>
              <a:t>based</a:t>
            </a:r>
            <a:r>
              <a:rPr lang="fr-FR" dirty="0" smtClean="0"/>
              <a:t> on </a:t>
            </a:r>
            <a:r>
              <a:rPr lang="fr-FR" dirty="0" err="1" smtClean="0"/>
              <a:t>Biopac</a:t>
            </a:r>
            <a:r>
              <a:rPr lang="fr-FR" dirty="0" smtClean="0"/>
              <a:t> (</a:t>
            </a:r>
            <a:r>
              <a:rPr lang="fr-FR" dirty="0" err="1" smtClean="0"/>
              <a:t>cables</a:t>
            </a:r>
            <a:r>
              <a:rPr lang="fr-FR" dirty="0" smtClean="0"/>
              <a:t>) or </a:t>
            </a:r>
            <a:r>
              <a:rPr lang="fr-FR" dirty="0" err="1" smtClean="0"/>
              <a:t>Bionomadix</a:t>
            </a:r>
            <a:r>
              <a:rPr lang="fr-FR" dirty="0" smtClean="0"/>
              <a:t> (wifi </a:t>
            </a:r>
            <a:r>
              <a:rPr lang="fr-FR" dirty="0" err="1"/>
              <a:t>B</a:t>
            </a:r>
            <a:r>
              <a:rPr lang="fr-FR" dirty="0" err="1" smtClean="0"/>
              <a:t>iopac</a:t>
            </a:r>
            <a:r>
              <a:rPr lang="fr-FR" dirty="0" smtClean="0"/>
              <a:t>) </a:t>
            </a:r>
            <a:r>
              <a:rPr lang="fr-FR" dirty="0" err="1" smtClean="0"/>
              <a:t>cannot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set.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54579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Data quality check: method (2)</a:t>
            </a:r>
            <a:endParaRPr lang="en-US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47682" y="980728"/>
            <a:ext cx="8156765" cy="5717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Analyses:</a:t>
            </a:r>
          </a:p>
          <a:p>
            <a:r>
              <a:rPr lang="en-US" sz="2800" dirty="0" smtClean="0"/>
              <a:t>Average of the 10 deep breath over a window of 7 seconds after the trigger (SCR, heart rate, temperature)</a:t>
            </a:r>
          </a:p>
          <a:p>
            <a:r>
              <a:rPr lang="en-US" sz="2800" dirty="0" smtClean="0"/>
              <a:t>Removing tonic component of the signal: subtracting the mean over the 7s window for each deep breath independently (SCR, heart rate, temperature)</a:t>
            </a:r>
          </a:p>
          <a:p>
            <a:r>
              <a:rPr lang="en-US" sz="2800" dirty="0" smtClean="0"/>
              <a:t>Cross correlation (heart rate) and shift in time (heart rate)</a:t>
            </a:r>
          </a:p>
          <a:p>
            <a:r>
              <a:rPr lang="en-US" sz="2800" dirty="0" smtClean="0"/>
              <a:t>Rescale of amplitude (heart rate)</a:t>
            </a:r>
          </a:p>
          <a:p>
            <a:r>
              <a:rPr lang="en-US" sz="2800" dirty="0" smtClean="0"/>
              <a:t>Pearson correlation for each deep breath over the 7s time window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75929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8207" y="-234280"/>
            <a:ext cx="89275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Data quality check: Heart rate results (1)</a:t>
            </a:r>
            <a:endParaRPr lang="en-US" b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22460" y="5410069"/>
            <a:ext cx="8156765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800" dirty="0" err="1" smtClean="0"/>
              <a:t>Example</a:t>
            </a:r>
            <a:r>
              <a:rPr lang="fr-FR" sz="2800" dirty="0" smtClean="0"/>
              <a:t> of </a:t>
            </a:r>
            <a:r>
              <a:rPr lang="fr-FR" sz="2800" dirty="0" err="1" smtClean="0"/>
              <a:t>backward</a:t>
            </a:r>
            <a:r>
              <a:rPr lang="fr-FR" sz="2800" dirty="0" smtClean="0"/>
              <a:t> shift (trial 5, </a:t>
            </a:r>
            <a:r>
              <a:rPr lang="fr-FR" sz="2800" dirty="0" err="1" smtClean="0"/>
              <a:t>highest</a:t>
            </a:r>
            <a:r>
              <a:rPr lang="fr-FR" sz="2800" dirty="0" smtClean="0"/>
              <a:t> shift)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75" y="1412776"/>
            <a:ext cx="7726045" cy="370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8" y="1196752"/>
            <a:ext cx="8244408" cy="395268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8207" y="-234280"/>
            <a:ext cx="89275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Data quality check: Heart rate results (2)</a:t>
            </a:r>
            <a:endParaRPr lang="en-US" b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22460" y="5410069"/>
            <a:ext cx="8156765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800" dirty="0" err="1" smtClean="0"/>
              <a:t>Example</a:t>
            </a:r>
            <a:r>
              <a:rPr lang="fr-FR" sz="2800" dirty="0" smtClean="0"/>
              <a:t> of </a:t>
            </a:r>
            <a:r>
              <a:rPr lang="fr-FR" sz="2800" dirty="0" err="1" smtClean="0"/>
              <a:t>forward</a:t>
            </a:r>
            <a:r>
              <a:rPr lang="fr-FR" sz="2800" dirty="0" smtClean="0"/>
              <a:t> shift (trial 9, </a:t>
            </a:r>
            <a:r>
              <a:rPr lang="fr-FR" sz="2800" dirty="0" err="1" smtClean="0"/>
              <a:t>highest</a:t>
            </a:r>
            <a:r>
              <a:rPr lang="fr-FR" sz="2800" dirty="0" smtClean="0"/>
              <a:t> shift)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28221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8207" y="-234280"/>
            <a:ext cx="89275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Data quality check: Heart rate results (3)</a:t>
            </a:r>
            <a:endParaRPr lang="en-US" b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93616" y="980728"/>
            <a:ext cx="8156765" cy="52565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 smtClean="0"/>
              <a:t>Overall good </a:t>
            </a:r>
            <a:r>
              <a:rPr lang="fr-FR" sz="2800" dirty="0" err="1" smtClean="0"/>
              <a:t>correlation</a:t>
            </a:r>
            <a:r>
              <a:rPr lang="fr-FR" sz="2800" dirty="0"/>
              <a:t> </a:t>
            </a:r>
            <a:r>
              <a:rPr lang="fr-FR" sz="2800" dirty="0" smtClean="0"/>
              <a:t>over the 7s time </a:t>
            </a:r>
            <a:r>
              <a:rPr lang="fr-FR" sz="2800" dirty="0" err="1" smtClean="0"/>
              <a:t>window</a:t>
            </a:r>
            <a:r>
              <a:rPr lang="fr-FR" sz="2800" dirty="0"/>
              <a:t> </a:t>
            </a:r>
            <a:r>
              <a:rPr lang="fr-FR" sz="2800" dirty="0" smtClean="0"/>
              <a:t>(</a:t>
            </a:r>
            <a:r>
              <a:rPr lang="fr-FR" sz="2800" dirty="0" err="1" smtClean="0"/>
              <a:t>mean</a:t>
            </a:r>
            <a:r>
              <a:rPr lang="fr-FR" sz="2800" dirty="0" smtClean="0"/>
              <a:t> (SD)): 0.68 (0.05)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800" dirty="0"/>
          </a:p>
          <a:p>
            <a:r>
              <a:rPr lang="fr-FR" sz="2800" dirty="0" smtClean="0"/>
              <a:t>Overall </a:t>
            </a:r>
            <a:r>
              <a:rPr lang="fr-FR" sz="2800" dirty="0" err="1" smtClean="0"/>
              <a:t>low</a:t>
            </a:r>
            <a:r>
              <a:rPr lang="fr-FR" sz="2800" dirty="0" smtClean="0"/>
              <a:t> shift (</a:t>
            </a:r>
            <a:r>
              <a:rPr lang="fr-FR" sz="2800" dirty="0" err="1" smtClean="0"/>
              <a:t>mean</a:t>
            </a:r>
            <a:r>
              <a:rPr lang="fr-FR" sz="2800" dirty="0" smtClean="0"/>
              <a:t> (SD)): 527 ms (404 ms)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800" dirty="0" smtClean="0"/>
          </a:p>
          <a:p>
            <a:r>
              <a:rPr lang="fr-FR" sz="2800" dirty="0" smtClean="0"/>
              <a:t>However, shift </a:t>
            </a:r>
            <a:r>
              <a:rPr lang="fr-FR" sz="2800" dirty="0" err="1" smtClean="0"/>
              <a:t>might</a:t>
            </a:r>
            <a:r>
              <a:rPr lang="fr-FR" sz="2800" dirty="0" smtClean="0"/>
              <a:t> </a:t>
            </a:r>
            <a:r>
              <a:rPr lang="fr-FR" sz="2800" dirty="0" err="1" smtClean="0"/>
              <a:t>vary</a:t>
            </a:r>
            <a:r>
              <a:rPr lang="fr-FR" sz="2800" dirty="0" smtClean="0"/>
              <a:t> </a:t>
            </a:r>
            <a:r>
              <a:rPr lang="fr-FR" sz="2800" dirty="0" err="1" smtClean="0"/>
              <a:t>substantially</a:t>
            </a:r>
            <a:r>
              <a:rPr lang="fr-FR" sz="2800" dirty="0" smtClean="0"/>
              <a:t> </a:t>
            </a:r>
            <a:r>
              <a:rPr lang="fr-FR" sz="2800" dirty="0" err="1" smtClean="0"/>
              <a:t>from</a:t>
            </a:r>
            <a:r>
              <a:rPr lang="fr-FR" sz="2800" dirty="0" smtClean="0"/>
              <a:t> -875 ms to 750 ms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800" dirty="0" smtClean="0"/>
          </a:p>
          <a:p>
            <a:r>
              <a:rPr lang="fr-FR" sz="2800" dirty="0" smtClean="0"/>
              <a:t>Heart rate (</a:t>
            </a:r>
            <a:r>
              <a:rPr lang="fr-FR" sz="2800" dirty="0" err="1" smtClean="0"/>
              <a:t>number</a:t>
            </a:r>
            <a:r>
              <a:rPr lang="fr-FR" sz="2800" dirty="0" smtClean="0"/>
              <a:t> of pics per minutes): 2.14% of </a:t>
            </a:r>
            <a:r>
              <a:rPr lang="fr-FR" sz="2800" dirty="0" err="1" smtClean="0"/>
              <a:t>error</a:t>
            </a:r>
            <a:r>
              <a:rPr lang="fr-FR" sz="2800" dirty="0" smtClean="0"/>
              <a:t> </a:t>
            </a:r>
            <a:r>
              <a:rPr lang="fr-FR" sz="2800" dirty="0" err="1" smtClean="0"/>
              <a:t>between</a:t>
            </a:r>
            <a:r>
              <a:rPr lang="fr-FR" sz="2800" dirty="0" smtClean="0"/>
              <a:t> MP 150 and e3 </a:t>
            </a:r>
          </a:p>
          <a:p>
            <a:pPr marL="0" indent="0">
              <a:buNone/>
            </a:pPr>
            <a:r>
              <a:rPr lang="fr-FR" sz="2800" dirty="0" smtClean="0"/>
              <a:t>(</a:t>
            </a:r>
            <a:r>
              <a:rPr lang="fr-FR" sz="2800" dirty="0" err="1" smtClean="0"/>
              <a:t>see</a:t>
            </a:r>
            <a:r>
              <a:rPr lang="fr-FR" sz="2800" dirty="0"/>
              <a:t> </a:t>
            </a:r>
            <a:r>
              <a:rPr lang="fr-FR" sz="2800" dirty="0">
                <a:hlinkClick r:id="rId2"/>
              </a:rPr>
              <a:t>https://</a:t>
            </a:r>
            <a:r>
              <a:rPr lang="fr-FR" sz="2800" dirty="0" smtClean="0">
                <a:hlinkClick r:id="rId2"/>
              </a:rPr>
              <a:t>support.empatica.com/hc/en-us/articles/200293658-Have-you-done-comparative-studies-or-validation-of-the-heart-rate-obtained-from-the-E3-</a:t>
            </a:r>
            <a:r>
              <a:rPr lang="fr-FR" sz="2800" dirty="0" smtClean="0"/>
              <a:t>) 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92447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7" y="1309018"/>
            <a:ext cx="8927586" cy="4280222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2679" y="764704"/>
            <a:ext cx="8156765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 err="1" smtClean="0"/>
              <a:t>Substantial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difference</a:t>
            </a:r>
            <a:r>
              <a:rPr lang="fr-FR" sz="2200" b="1" dirty="0" smtClean="0"/>
              <a:t> in SCR </a:t>
            </a:r>
            <a:r>
              <a:rPr lang="fr-FR" sz="2200" b="1" dirty="0" err="1" smtClean="0"/>
              <a:t>level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between</a:t>
            </a:r>
            <a:r>
              <a:rPr lang="fr-FR" sz="2200" b="1" dirty="0" smtClean="0"/>
              <a:t> palm and </a:t>
            </a:r>
            <a:r>
              <a:rPr lang="fr-FR" sz="2200" b="1" dirty="0" err="1" smtClean="0"/>
              <a:t>wrist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with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Biopac</a:t>
            </a:r>
            <a:r>
              <a:rPr lang="fr-FR" sz="2200" b="1" dirty="0" smtClean="0"/>
              <a:t> (</a:t>
            </a:r>
            <a:r>
              <a:rPr lang="fr-FR" sz="2200" b="1" dirty="0" err="1" smtClean="0"/>
              <a:t>units</a:t>
            </a:r>
            <a:r>
              <a:rPr lang="fr-FR" sz="2200" b="1" dirty="0" smtClean="0"/>
              <a:t> in micro siemens, </a:t>
            </a:r>
            <a:r>
              <a:rPr lang="fr-FR" sz="2200" b="1" dirty="0" err="1" smtClean="0"/>
              <a:t>mean</a:t>
            </a:r>
            <a:r>
              <a:rPr lang="fr-FR" sz="2200" b="1" dirty="0" smtClean="0"/>
              <a:t> and SEM </a:t>
            </a:r>
            <a:r>
              <a:rPr lang="fr-FR" sz="2200" b="1" dirty="0" err="1" smtClean="0"/>
              <a:t>reported</a:t>
            </a:r>
            <a:r>
              <a:rPr lang="fr-FR" sz="2200" b="1" dirty="0" smtClean="0"/>
              <a:t>):</a:t>
            </a:r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-2342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Data quality check: SCR results (1)</a:t>
            </a:r>
            <a:endParaRPr lang="en-US" b="1" dirty="0"/>
          </a:p>
        </p:txBody>
      </p:sp>
      <p:sp>
        <p:nvSpPr>
          <p:cNvPr id="9" name="Oval 8"/>
          <p:cNvSpPr/>
          <p:nvPr/>
        </p:nvSpPr>
        <p:spPr>
          <a:xfrm>
            <a:off x="1026421" y="1813074"/>
            <a:ext cx="524506" cy="1281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Oval 11"/>
          <p:cNvSpPr/>
          <p:nvPr/>
        </p:nvSpPr>
        <p:spPr>
          <a:xfrm>
            <a:off x="1043608" y="3701142"/>
            <a:ext cx="524506" cy="1281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22460" y="5805264"/>
            <a:ext cx="8156765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200" b="1" dirty="0" smtClean="0"/>
              <a:t>Poor </a:t>
            </a:r>
            <a:r>
              <a:rPr lang="fr-FR" sz="2200" b="1" dirty="0" err="1" smtClean="0"/>
              <a:t>correlation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between</a:t>
            </a:r>
            <a:r>
              <a:rPr lang="fr-FR" sz="2200" b="1" dirty="0" smtClean="0"/>
              <a:t> the </a:t>
            </a:r>
            <a:r>
              <a:rPr lang="fr-FR" sz="2200" b="1" dirty="0" err="1" smtClean="0"/>
              <a:t>two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signals</a:t>
            </a:r>
            <a:r>
              <a:rPr lang="fr-FR" sz="2200" b="1" dirty="0"/>
              <a:t> </a:t>
            </a:r>
            <a:r>
              <a:rPr lang="fr-FR" sz="2200" b="1" dirty="0" smtClean="0"/>
              <a:t>(</a:t>
            </a:r>
            <a:r>
              <a:rPr lang="fr-FR" sz="2200" b="1" dirty="0" err="1" smtClean="0"/>
              <a:t>median</a:t>
            </a:r>
            <a:r>
              <a:rPr lang="fr-FR" sz="2200" b="1" dirty="0" smtClean="0"/>
              <a:t> [min – max]):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200" b="1" dirty="0" smtClean="0"/>
              <a:t>0.47 [-0.02 – 0.99]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sz="2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7367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589239"/>
            <a:ext cx="1429271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40" y="1268760"/>
            <a:ext cx="8260592" cy="39604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0317" y="692696"/>
            <a:ext cx="8156765" cy="8640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200" b="1" dirty="0"/>
              <a:t>E4 captures SCR </a:t>
            </a:r>
            <a:r>
              <a:rPr lang="fr-FR" sz="2200" b="1" dirty="0" err="1"/>
              <a:t>response</a:t>
            </a:r>
            <a:r>
              <a:rPr lang="fr-FR" sz="2200" b="1" dirty="0"/>
              <a:t> but </a:t>
            </a:r>
            <a:r>
              <a:rPr lang="fr-FR" sz="2200" b="1" dirty="0" err="1" smtClean="0"/>
              <a:t>substantial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difference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between</a:t>
            </a:r>
            <a:r>
              <a:rPr lang="fr-FR" sz="2200" b="1" dirty="0" smtClean="0"/>
              <a:t> variations in amplitude of the SCR </a:t>
            </a:r>
            <a:r>
              <a:rPr lang="fr-FR" sz="2200" b="1" dirty="0" err="1" smtClean="0"/>
              <a:t>response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with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Biopac</a:t>
            </a:r>
            <a:r>
              <a:rPr lang="fr-FR" sz="2200" b="1" dirty="0"/>
              <a:t> (</a:t>
            </a:r>
            <a:r>
              <a:rPr lang="fr-FR" sz="2200" b="1" dirty="0" err="1"/>
              <a:t>units</a:t>
            </a:r>
            <a:r>
              <a:rPr lang="fr-FR" sz="2200" b="1" dirty="0"/>
              <a:t> in micro </a:t>
            </a:r>
            <a:r>
              <a:rPr lang="fr-FR" sz="2200" b="1" dirty="0" smtClean="0"/>
              <a:t>siemens </a:t>
            </a:r>
            <a:r>
              <a:rPr lang="fr-FR" sz="2200" b="1" dirty="0" err="1" smtClean="0"/>
              <a:t>after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detrending</a:t>
            </a:r>
            <a:r>
              <a:rPr lang="fr-FR" sz="2200" b="1" dirty="0" smtClean="0"/>
              <a:t>, </a:t>
            </a:r>
            <a:r>
              <a:rPr lang="fr-FR" sz="2200" b="1" dirty="0" err="1"/>
              <a:t>mean</a:t>
            </a:r>
            <a:r>
              <a:rPr lang="fr-FR" sz="2200" b="1" dirty="0"/>
              <a:t> and SEM </a:t>
            </a:r>
            <a:r>
              <a:rPr lang="fr-FR" sz="2200" b="1" dirty="0" err="1"/>
              <a:t>reported</a:t>
            </a:r>
            <a:r>
              <a:rPr lang="fr-FR" sz="2200" b="1" dirty="0" smtClean="0"/>
              <a:t>):</a:t>
            </a:r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-2342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Data quality check: SCR results (2)</a:t>
            </a:r>
            <a:endParaRPr lang="en-US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22460" y="5157192"/>
            <a:ext cx="8156765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200" b="1" dirty="0" smtClean="0"/>
              <a:t>Good </a:t>
            </a:r>
            <a:r>
              <a:rPr lang="fr-FR" sz="2200" b="1" dirty="0" err="1" smtClean="0"/>
              <a:t>correlation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between</a:t>
            </a:r>
            <a:r>
              <a:rPr lang="fr-FR" sz="2200" b="1" dirty="0" smtClean="0"/>
              <a:t> the </a:t>
            </a:r>
            <a:r>
              <a:rPr lang="fr-FR" sz="2200" b="1" dirty="0" err="1" smtClean="0"/>
              <a:t>two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signals</a:t>
            </a:r>
            <a:r>
              <a:rPr lang="fr-FR" sz="2200" b="1" dirty="0"/>
              <a:t> </a:t>
            </a:r>
            <a:r>
              <a:rPr lang="fr-FR" sz="2200" b="1" dirty="0" smtClean="0"/>
              <a:t>(</a:t>
            </a:r>
            <a:r>
              <a:rPr lang="fr-FR" sz="2200" b="1" dirty="0" err="1" smtClean="0"/>
              <a:t>median</a:t>
            </a:r>
            <a:r>
              <a:rPr lang="fr-FR" sz="2200" b="1" dirty="0" smtClean="0"/>
              <a:t> [min – max]):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200" b="1" dirty="0" smtClean="0"/>
              <a:t>0.83 [0.5 – 0.97]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619673" y="5877273"/>
            <a:ext cx="1224135" cy="576063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79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-2342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Data quality check: SCR results (3)</a:t>
            </a:r>
            <a:endParaRPr lang="en-US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76706" y="836712"/>
            <a:ext cx="8156765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200" dirty="0" err="1" smtClean="0"/>
              <a:t>Additional</a:t>
            </a:r>
            <a:r>
              <a:rPr lang="fr-FR" sz="2200" dirty="0" smtClean="0"/>
              <a:t> </a:t>
            </a:r>
            <a:r>
              <a:rPr lang="fr-FR" sz="2200" dirty="0" err="1" smtClean="0"/>
              <a:t>measures</a:t>
            </a:r>
            <a:r>
              <a:rPr lang="fr-FR" sz="2200" dirty="0" smtClean="0"/>
              <a:t> </a:t>
            </a:r>
            <a:r>
              <a:rPr lang="fr-FR" sz="2200" dirty="0" err="1" smtClean="0"/>
              <a:t>with</a:t>
            </a:r>
            <a:r>
              <a:rPr lang="fr-FR" sz="2200" dirty="0" smtClean="0"/>
              <a:t> 4 </a:t>
            </a:r>
            <a:r>
              <a:rPr lang="fr-FR" sz="2200" dirty="0" err="1" smtClean="0"/>
              <a:t>other</a:t>
            </a:r>
            <a:r>
              <a:rPr lang="fr-FR" sz="2200" dirty="0" smtClean="0"/>
              <a:t> participants over variable durations (~6 minutes to ~5 </a:t>
            </a:r>
            <a:r>
              <a:rPr lang="fr-FR" sz="2200" dirty="0" err="1" smtClean="0"/>
              <a:t>hours</a:t>
            </a:r>
            <a:r>
              <a:rPr lang="fr-FR" sz="2200" dirty="0" smtClean="0"/>
              <a:t>) </a:t>
            </a:r>
            <a:r>
              <a:rPr lang="fr-FR" sz="2200" dirty="0" err="1" smtClean="0"/>
              <a:t>with</a:t>
            </a:r>
            <a:r>
              <a:rPr lang="fr-FR" sz="2200" dirty="0" smtClean="0"/>
              <a:t> e4 </a:t>
            </a:r>
            <a:r>
              <a:rPr lang="fr-FR" sz="2200" dirty="0" err="1" smtClean="0"/>
              <a:t>only</a:t>
            </a:r>
            <a:r>
              <a:rPr lang="fr-FR" sz="2200" dirty="0" smtClean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71164"/>
              </p:ext>
            </p:extLst>
          </p:nvPr>
        </p:nvGraphicFramePr>
        <p:xfrm>
          <a:off x="251520" y="1700812"/>
          <a:ext cx="8784976" cy="4336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0"/>
                <a:gridCol w="3744416"/>
              </a:tblGrid>
              <a:tr h="504052">
                <a:tc>
                  <a:txBody>
                    <a:bodyPr/>
                    <a:lstStyle/>
                    <a:p>
                      <a:r>
                        <a:rPr lang="fr-FR" dirty="0" smtClean="0"/>
                        <a:t>Participant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Mean</a:t>
                      </a:r>
                      <a:r>
                        <a:rPr lang="fr-FR" dirty="0" smtClean="0"/>
                        <a:t> (SD) of EDA (micro Siemens)</a:t>
                      </a:r>
                      <a:endParaRPr lang="fr-CH" dirty="0"/>
                    </a:p>
                  </a:txBody>
                  <a:tcPr/>
                </a:tc>
              </a:tr>
              <a:tr h="425866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Subject</a:t>
                      </a:r>
                      <a:r>
                        <a:rPr lang="fr-FR" baseline="0" dirty="0" smtClean="0"/>
                        <a:t> 1 </a:t>
                      </a:r>
                      <a:r>
                        <a:rPr lang="fr-FR" baseline="0" dirty="0" err="1" smtClean="0"/>
                        <a:t>deep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breath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without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movement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0.20 (0.06)</a:t>
                      </a:r>
                      <a:endParaRPr lang="fr-CH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258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 smtClean="0"/>
                        <a:t>Subject</a:t>
                      </a:r>
                      <a:r>
                        <a:rPr lang="fr-FR" baseline="0" dirty="0" smtClean="0"/>
                        <a:t> 2 </a:t>
                      </a:r>
                      <a:r>
                        <a:rPr lang="fr-FR" baseline="0" dirty="0" err="1" smtClean="0"/>
                        <a:t>deep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breath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without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movement</a:t>
                      </a:r>
                      <a:endParaRPr lang="fr-CH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0.46 (0.05)</a:t>
                      </a:r>
                      <a:endParaRPr lang="fr-CH" dirty="0"/>
                    </a:p>
                  </a:txBody>
                  <a:tcPr/>
                </a:tc>
              </a:tr>
              <a:tr h="4258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 smtClean="0"/>
                        <a:t>Subject</a:t>
                      </a:r>
                      <a:r>
                        <a:rPr lang="fr-FR" baseline="0" dirty="0" smtClean="0"/>
                        <a:t> 3 </a:t>
                      </a:r>
                      <a:r>
                        <a:rPr lang="fr-FR" baseline="0" dirty="0" err="1" smtClean="0"/>
                        <a:t>deep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breath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without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movement</a:t>
                      </a:r>
                      <a:endParaRPr lang="fr-CH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0.15 (0.01)</a:t>
                      </a:r>
                      <a:endParaRPr lang="fr-CH" dirty="0"/>
                    </a:p>
                  </a:txBody>
                  <a:tcPr/>
                </a:tc>
              </a:tr>
              <a:tr h="4258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 smtClean="0"/>
                        <a:t>Subject</a:t>
                      </a:r>
                      <a:r>
                        <a:rPr lang="fr-FR" baseline="0" dirty="0" smtClean="0"/>
                        <a:t> 3 </a:t>
                      </a:r>
                      <a:r>
                        <a:rPr lang="fr-FR" baseline="0" dirty="0" err="1" smtClean="0"/>
                        <a:t>deep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breath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with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movement</a:t>
                      </a:r>
                      <a:endParaRPr lang="fr-CH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0.53 (0.26)</a:t>
                      </a:r>
                      <a:endParaRPr lang="fr-CH" dirty="0"/>
                    </a:p>
                  </a:txBody>
                  <a:tcPr/>
                </a:tc>
              </a:tr>
              <a:tr h="425866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Subject</a:t>
                      </a:r>
                      <a:r>
                        <a:rPr lang="fr-FR" baseline="0" dirty="0" smtClean="0"/>
                        <a:t> 4 long </a:t>
                      </a:r>
                      <a:r>
                        <a:rPr lang="fr-FR" baseline="0" dirty="0" err="1" smtClean="0"/>
                        <a:t>recording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without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deep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breath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0.41 (0.59)</a:t>
                      </a:r>
                      <a:endParaRPr lang="fr-CH" dirty="0"/>
                    </a:p>
                  </a:txBody>
                  <a:tcPr/>
                </a:tc>
              </a:tr>
              <a:tr h="4258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 smtClean="0"/>
                        <a:t>Subject</a:t>
                      </a:r>
                      <a:r>
                        <a:rPr lang="fr-FR" baseline="0" dirty="0" smtClean="0"/>
                        <a:t> 4 long </a:t>
                      </a:r>
                      <a:r>
                        <a:rPr lang="fr-FR" baseline="0" dirty="0" err="1" smtClean="0"/>
                        <a:t>recording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without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deep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breath</a:t>
                      </a:r>
                      <a:endParaRPr lang="fr-CH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0.36 (0.47)</a:t>
                      </a:r>
                    </a:p>
                  </a:txBody>
                  <a:tcPr/>
                </a:tc>
              </a:tr>
              <a:tr h="4258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 smtClean="0"/>
                        <a:t>Subject</a:t>
                      </a:r>
                      <a:r>
                        <a:rPr lang="fr-FR" baseline="0" dirty="0" smtClean="0"/>
                        <a:t> 4 long </a:t>
                      </a:r>
                      <a:r>
                        <a:rPr lang="fr-FR" baseline="0" dirty="0" err="1" smtClean="0"/>
                        <a:t>recording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without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deep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breath</a:t>
                      </a:r>
                      <a:endParaRPr lang="fr-CH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1.23 (1.99)</a:t>
                      </a:r>
                      <a:endParaRPr lang="fr-CH" dirty="0"/>
                    </a:p>
                  </a:txBody>
                  <a:tcPr/>
                </a:tc>
              </a:tr>
              <a:tr h="4258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 smtClean="0"/>
                        <a:t>Subject</a:t>
                      </a:r>
                      <a:r>
                        <a:rPr lang="fr-FR" baseline="0" dirty="0" smtClean="0"/>
                        <a:t> 4 long </a:t>
                      </a:r>
                      <a:r>
                        <a:rPr lang="fr-FR" baseline="0" dirty="0" err="1" smtClean="0"/>
                        <a:t>recording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without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deep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breath</a:t>
                      </a:r>
                      <a:endParaRPr lang="fr-CH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0.50 (0.81)</a:t>
                      </a:r>
                      <a:endParaRPr lang="fr-CH" dirty="0"/>
                    </a:p>
                  </a:txBody>
                  <a:tcPr/>
                </a:tc>
              </a:tr>
              <a:tr h="4258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err="1" smtClean="0"/>
                        <a:t>Subject</a:t>
                      </a:r>
                      <a:r>
                        <a:rPr lang="fr-FR" b="1" baseline="0" dirty="0" smtClean="0"/>
                        <a:t> </a:t>
                      </a:r>
                      <a:r>
                        <a:rPr lang="fr-FR" b="1" baseline="0" dirty="0" err="1" smtClean="0"/>
                        <a:t>analyzed</a:t>
                      </a:r>
                      <a:r>
                        <a:rPr lang="fr-FR" b="1" baseline="0" dirty="0" smtClean="0"/>
                        <a:t> on slides 7 and 8</a:t>
                      </a:r>
                      <a:endParaRPr lang="fr-CH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4.71 (1.77)</a:t>
                      </a:r>
                      <a:endParaRPr lang="fr-CH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Oval 8"/>
          <p:cNvSpPr/>
          <p:nvPr/>
        </p:nvSpPr>
        <p:spPr>
          <a:xfrm rot="5400000">
            <a:off x="5640191" y="5190448"/>
            <a:ext cx="524506" cy="1281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814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33889</TotalTime>
  <Words>1924</Words>
  <Application>Microsoft Office PowerPoint</Application>
  <PresentationFormat>On-screen Show (4:3)</PresentationFormat>
  <Paragraphs>395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Physiological wristband</vt:lpstr>
      <vt:lpstr>Data quality check: method (1)</vt:lpstr>
      <vt:lpstr>Data quality check: method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quality check: method (3)</vt:lpstr>
      <vt:lpstr>PowerPoint Presentation</vt:lpstr>
      <vt:lpstr>Data quality check: method (4)</vt:lpstr>
      <vt:lpstr>PowerPoint Presentation</vt:lpstr>
      <vt:lpstr>Data quality check: method (5)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(1)</vt:lpstr>
      <vt:lpstr>Conclusions (2)</vt:lpstr>
    </vt:vector>
  </TitlesOfParts>
  <Company>Université de Genève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Physiological wristband</dc:title>
  <dc:creator>Rémi Neveu</dc:creator>
  <cp:lastModifiedBy>Rémi Neveu</cp:lastModifiedBy>
  <cp:revision>86</cp:revision>
  <dcterms:created xsi:type="dcterms:W3CDTF">2016-05-09T14:11:22Z</dcterms:created>
  <dcterms:modified xsi:type="dcterms:W3CDTF">2016-09-13T10:26:55Z</dcterms:modified>
</cp:coreProperties>
</file>